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52" r:id="rId1"/>
  </p:sldMasterIdLst>
  <p:notesMasterIdLst>
    <p:notesMasterId r:id="rId3"/>
  </p:notesMasterIdLst>
  <p:sldIdLst>
    <p:sldId id="257" r:id="rId2"/>
  </p:sldIdLst>
  <p:sldSz cx="43891200" cy="32918400"/>
  <p:notesSz cx="28803600" cy="36118800"/>
  <p:defaultTextStyle>
    <a:defPPr>
      <a:defRPr lang="en-US"/>
    </a:defPPr>
    <a:lvl1pPr marL="0" algn="l" defTabSz="2194389" rtl="0" eaLnBrk="1" latinLnBrk="0" hangingPunct="1">
      <a:defRPr sz="8640" kern="1200">
        <a:solidFill>
          <a:schemeClr val="tx1"/>
        </a:solidFill>
        <a:latin typeface="+mn-lt"/>
        <a:ea typeface="+mn-ea"/>
        <a:cs typeface="+mn-cs"/>
      </a:defRPr>
    </a:lvl1pPr>
    <a:lvl2pPr marL="2194389" algn="l" defTabSz="2194389" rtl="0" eaLnBrk="1" latinLnBrk="0" hangingPunct="1">
      <a:defRPr sz="8640" kern="1200">
        <a:solidFill>
          <a:schemeClr val="tx1"/>
        </a:solidFill>
        <a:latin typeface="+mn-lt"/>
        <a:ea typeface="+mn-ea"/>
        <a:cs typeface="+mn-cs"/>
      </a:defRPr>
    </a:lvl2pPr>
    <a:lvl3pPr marL="4388777" algn="l" defTabSz="2194389" rtl="0" eaLnBrk="1" latinLnBrk="0" hangingPunct="1">
      <a:defRPr sz="8640" kern="1200">
        <a:solidFill>
          <a:schemeClr val="tx1"/>
        </a:solidFill>
        <a:latin typeface="+mn-lt"/>
        <a:ea typeface="+mn-ea"/>
        <a:cs typeface="+mn-cs"/>
      </a:defRPr>
    </a:lvl3pPr>
    <a:lvl4pPr marL="6583167" algn="l" defTabSz="2194389" rtl="0" eaLnBrk="1" latinLnBrk="0" hangingPunct="1">
      <a:defRPr sz="8640" kern="1200">
        <a:solidFill>
          <a:schemeClr val="tx1"/>
        </a:solidFill>
        <a:latin typeface="+mn-lt"/>
        <a:ea typeface="+mn-ea"/>
        <a:cs typeface="+mn-cs"/>
      </a:defRPr>
    </a:lvl4pPr>
    <a:lvl5pPr marL="8777556" algn="l" defTabSz="2194389" rtl="0" eaLnBrk="1" latinLnBrk="0" hangingPunct="1">
      <a:defRPr sz="8640" kern="1200">
        <a:solidFill>
          <a:schemeClr val="tx1"/>
        </a:solidFill>
        <a:latin typeface="+mn-lt"/>
        <a:ea typeface="+mn-ea"/>
        <a:cs typeface="+mn-cs"/>
      </a:defRPr>
    </a:lvl5pPr>
    <a:lvl6pPr marL="10971944" algn="l" defTabSz="2194389" rtl="0" eaLnBrk="1" latinLnBrk="0" hangingPunct="1">
      <a:defRPr sz="8640" kern="1200">
        <a:solidFill>
          <a:schemeClr val="tx1"/>
        </a:solidFill>
        <a:latin typeface="+mn-lt"/>
        <a:ea typeface="+mn-ea"/>
        <a:cs typeface="+mn-cs"/>
      </a:defRPr>
    </a:lvl6pPr>
    <a:lvl7pPr marL="13166333" algn="l" defTabSz="2194389" rtl="0" eaLnBrk="1" latinLnBrk="0" hangingPunct="1">
      <a:defRPr sz="8640" kern="1200">
        <a:solidFill>
          <a:schemeClr val="tx1"/>
        </a:solidFill>
        <a:latin typeface="+mn-lt"/>
        <a:ea typeface="+mn-ea"/>
        <a:cs typeface="+mn-cs"/>
      </a:defRPr>
    </a:lvl7pPr>
    <a:lvl8pPr marL="15360723" algn="l" defTabSz="2194389" rtl="0" eaLnBrk="1" latinLnBrk="0" hangingPunct="1">
      <a:defRPr sz="8640" kern="1200">
        <a:solidFill>
          <a:schemeClr val="tx1"/>
        </a:solidFill>
        <a:latin typeface="+mn-lt"/>
        <a:ea typeface="+mn-ea"/>
        <a:cs typeface="+mn-cs"/>
      </a:defRPr>
    </a:lvl8pPr>
    <a:lvl9pPr marL="17555111" algn="l" defTabSz="2194389"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123" userDrawn="1">
          <p15:clr>
            <a:srgbClr val="A4A3A4"/>
          </p15:clr>
        </p15:guide>
        <p15:guide id="2" pos="16550" userDrawn="1">
          <p15:clr>
            <a:srgbClr val="A4A3A4"/>
          </p15:clr>
        </p15:guide>
        <p15:guide id="3" pos="164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006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8375" autoAdjust="0"/>
    <p:restoredTop sz="86393" autoAdjust="0"/>
  </p:normalViewPr>
  <p:slideViewPr>
    <p:cSldViewPr snapToObjects="1" showGuides="1">
      <p:cViewPr>
        <p:scale>
          <a:sx n="23" d="100"/>
          <a:sy n="23" d="100"/>
        </p:scale>
        <p:origin x="-1744" y="400"/>
      </p:cViewPr>
      <p:guideLst>
        <p:guide orient="horz" pos="10123"/>
        <p:guide pos="16550"/>
        <p:guide pos="16406"/>
      </p:guideLst>
    </p:cSldViewPr>
  </p:slideViewPr>
  <p:outlineViewPr>
    <p:cViewPr>
      <p:scale>
        <a:sx n="33" d="100"/>
        <a:sy n="33" d="100"/>
      </p:scale>
      <p:origin x="0" y="0"/>
    </p:cViewPr>
  </p:outlineViewPr>
  <p:notesTextViewPr>
    <p:cViewPr>
      <p:scale>
        <a:sx n="300" d="100"/>
        <a:sy n="300" d="100"/>
      </p:scale>
      <p:origin x="0" y="0"/>
    </p:cViewPr>
  </p:notesTextViewPr>
  <p:sorterViewPr>
    <p:cViewPr>
      <p:scale>
        <a:sx n="100" d="100"/>
        <a:sy n="100" d="100"/>
      </p:scale>
      <p:origin x="0" y="-4888"/>
    </p:cViewPr>
  </p:sorterViewPr>
  <p:gridSpacing cx="228600" cy="2286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12480923" cy="1811339"/>
          </a:xfrm>
          <a:prstGeom prst="rect">
            <a:avLst/>
          </a:prstGeom>
        </p:spPr>
        <p:txBody>
          <a:bodyPr vert="horz" lIns="91435" tIns="45717" rIns="91435" bIns="45717" rtlCol="0"/>
          <a:lstStyle>
            <a:lvl1pPr algn="l">
              <a:defRPr sz="1200"/>
            </a:lvl1pPr>
          </a:lstStyle>
          <a:p>
            <a:endParaRPr lang="en-US"/>
          </a:p>
        </p:txBody>
      </p:sp>
      <p:sp>
        <p:nvSpPr>
          <p:cNvPr id="3" name="Date Placeholder 2"/>
          <p:cNvSpPr>
            <a:spLocks noGrp="1"/>
          </p:cNvSpPr>
          <p:nvPr>
            <p:ph type="dt" idx="1"/>
          </p:nvPr>
        </p:nvSpPr>
        <p:spPr>
          <a:xfrm>
            <a:off x="16314740" y="2"/>
            <a:ext cx="12482512" cy="1811339"/>
          </a:xfrm>
          <a:prstGeom prst="rect">
            <a:avLst/>
          </a:prstGeom>
        </p:spPr>
        <p:txBody>
          <a:bodyPr vert="horz" lIns="91435" tIns="45717" rIns="91435" bIns="45717" rtlCol="0"/>
          <a:lstStyle>
            <a:lvl1pPr algn="r">
              <a:defRPr sz="1200"/>
            </a:lvl1pPr>
          </a:lstStyle>
          <a:p>
            <a:fld id="{8F5F6AA1-4D40-40A7-B4D8-102EB6820737}" type="datetimeFigureOut">
              <a:rPr lang="en-US" smtClean="0"/>
              <a:t>6/6/2016</a:t>
            </a:fld>
            <a:endParaRPr lang="en-US"/>
          </a:p>
        </p:txBody>
      </p:sp>
      <p:sp>
        <p:nvSpPr>
          <p:cNvPr id="4" name="Slide Image Placeholder 3"/>
          <p:cNvSpPr>
            <a:spLocks noGrp="1" noRot="1" noChangeAspect="1"/>
          </p:cNvSpPr>
          <p:nvPr>
            <p:ph type="sldImg" idx="2"/>
          </p:nvPr>
        </p:nvSpPr>
        <p:spPr>
          <a:xfrm>
            <a:off x="6273800" y="4514850"/>
            <a:ext cx="16256000" cy="12192000"/>
          </a:xfrm>
          <a:prstGeom prst="rect">
            <a:avLst/>
          </a:prstGeom>
          <a:noFill/>
          <a:ln w="12700">
            <a:solidFill>
              <a:prstClr val="black"/>
            </a:solidFill>
          </a:ln>
        </p:spPr>
        <p:txBody>
          <a:bodyPr vert="horz" lIns="91435" tIns="45717" rIns="91435" bIns="45717" rtlCol="0" anchor="ctr"/>
          <a:lstStyle/>
          <a:p>
            <a:endParaRPr lang="en-US"/>
          </a:p>
        </p:txBody>
      </p:sp>
      <p:sp>
        <p:nvSpPr>
          <p:cNvPr id="5" name="Notes Placeholder 4"/>
          <p:cNvSpPr>
            <a:spLocks noGrp="1"/>
          </p:cNvSpPr>
          <p:nvPr>
            <p:ph type="body" sz="quarter" idx="3"/>
          </p:nvPr>
        </p:nvSpPr>
        <p:spPr>
          <a:xfrm>
            <a:off x="2879728" y="17381538"/>
            <a:ext cx="23044148" cy="14222412"/>
          </a:xfrm>
          <a:prstGeom prst="rect">
            <a:avLst/>
          </a:prstGeom>
        </p:spPr>
        <p:txBody>
          <a:bodyPr vert="horz" lIns="91435" tIns="45717" rIns="91435" bIns="4571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4307465"/>
            <a:ext cx="12480923" cy="1811335"/>
          </a:xfrm>
          <a:prstGeom prst="rect">
            <a:avLst/>
          </a:prstGeom>
        </p:spPr>
        <p:txBody>
          <a:bodyPr vert="horz" lIns="91435" tIns="45717" rIns="91435" bIns="45717" rtlCol="0" anchor="b"/>
          <a:lstStyle>
            <a:lvl1pPr algn="l">
              <a:defRPr sz="1200"/>
            </a:lvl1pPr>
          </a:lstStyle>
          <a:p>
            <a:endParaRPr lang="en-US"/>
          </a:p>
        </p:txBody>
      </p:sp>
      <p:sp>
        <p:nvSpPr>
          <p:cNvPr id="7" name="Slide Number Placeholder 6"/>
          <p:cNvSpPr>
            <a:spLocks noGrp="1"/>
          </p:cNvSpPr>
          <p:nvPr>
            <p:ph type="sldNum" sz="quarter" idx="5"/>
          </p:nvPr>
        </p:nvSpPr>
        <p:spPr>
          <a:xfrm>
            <a:off x="16314740" y="34307465"/>
            <a:ext cx="12482512" cy="1811335"/>
          </a:xfrm>
          <a:prstGeom prst="rect">
            <a:avLst/>
          </a:prstGeom>
        </p:spPr>
        <p:txBody>
          <a:bodyPr vert="horz" lIns="91435" tIns="45717" rIns="91435" bIns="45717" rtlCol="0" anchor="b"/>
          <a:lstStyle>
            <a:lvl1pPr algn="r">
              <a:defRPr sz="1200"/>
            </a:lvl1pPr>
          </a:lstStyle>
          <a:p>
            <a:fld id="{FBE03985-79E8-4C17-8221-E83375E28EE6}" type="slidenum">
              <a:rPr lang="en-US" smtClean="0"/>
              <a:t>‹#›</a:t>
            </a:fld>
            <a:endParaRPr lang="en-US"/>
          </a:p>
        </p:txBody>
      </p:sp>
    </p:spTree>
    <p:extLst>
      <p:ext uri="{BB962C8B-B14F-4D97-AF65-F5344CB8AC3E}">
        <p14:creationId xmlns:p14="http://schemas.microsoft.com/office/powerpoint/2010/main" val="209791272"/>
      </p:ext>
    </p:extLst>
  </p:cSld>
  <p:clrMap bg1="lt1" tx1="dk1" bg2="lt2" tx2="dk2" accent1="accent1" accent2="accent2" accent3="accent3" accent4="accent4" accent5="accent5" accent6="accent6" hlink="hlink" folHlink="folHlink"/>
  <p:notesStyle>
    <a:lvl1pPr marL="0" algn="l" defTabSz="1066739" rtl="0" eaLnBrk="1" latinLnBrk="0" hangingPunct="1">
      <a:defRPr sz="1400" kern="1200">
        <a:solidFill>
          <a:schemeClr val="tx1"/>
        </a:solidFill>
        <a:latin typeface="+mn-lt"/>
        <a:ea typeface="+mn-ea"/>
        <a:cs typeface="+mn-cs"/>
      </a:defRPr>
    </a:lvl1pPr>
    <a:lvl2pPr marL="533370" algn="l" defTabSz="1066739" rtl="0" eaLnBrk="1" latinLnBrk="0" hangingPunct="1">
      <a:defRPr sz="1400" kern="1200">
        <a:solidFill>
          <a:schemeClr val="tx1"/>
        </a:solidFill>
        <a:latin typeface="+mn-lt"/>
        <a:ea typeface="+mn-ea"/>
        <a:cs typeface="+mn-cs"/>
      </a:defRPr>
    </a:lvl2pPr>
    <a:lvl3pPr marL="1066739" algn="l" defTabSz="1066739" rtl="0" eaLnBrk="1" latinLnBrk="0" hangingPunct="1">
      <a:defRPr sz="1400" kern="1200">
        <a:solidFill>
          <a:schemeClr val="tx1"/>
        </a:solidFill>
        <a:latin typeface="+mn-lt"/>
        <a:ea typeface="+mn-ea"/>
        <a:cs typeface="+mn-cs"/>
      </a:defRPr>
    </a:lvl3pPr>
    <a:lvl4pPr marL="1600109" algn="l" defTabSz="1066739" rtl="0" eaLnBrk="1" latinLnBrk="0" hangingPunct="1">
      <a:defRPr sz="1400" kern="1200">
        <a:solidFill>
          <a:schemeClr val="tx1"/>
        </a:solidFill>
        <a:latin typeface="+mn-lt"/>
        <a:ea typeface="+mn-ea"/>
        <a:cs typeface="+mn-cs"/>
      </a:defRPr>
    </a:lvl4pPr>
    <a:lvl5pPr marL="2133478" algn="l" defTabSz="1066739" rtl="0" eaLnBrk="1" latinLnBrk="0" hangingPunct="1">
      <a:defRPr sz="1400" kern="1200">
        <a:solidFill>
          <a:schemeClr val="tx1"/>
        </a:solidFill>
        <a:latin typeface="+mn-lt"/>
        <a:ea typeface="+mn-ea"/>
        <a:cs typeface="+mn-cs"/>
      </a:defRPr>
    </a:lvl5pPr>
    <a:lvl6pPr marL="2666848" algn="l" defTabSz="1066739" rtl="0" eaLnBrk="1" latinLnBrk="0" hangingPunct="1">
      <a:defRPr sz="1400" kern="1200">
        <a:solidFill>
          <a:schemeClr val="tx1"/>
        </a:solidFill>
        <a:latin typeface="+mn-lt"/>
        <a:ea typeface="+mn-ea"/>
        <a:cs typeface="+mn-cs"/>
      </a:defRPr>
    </a:lvl6pPr>
    <a:lvl7pPr marL="3200217" algn="l" defTabSz="1066739" rtl="0" eaLnBrk="1" latinLnBrk="0" hangingPunct="1">
      <a:defRPr sz="1400" kern="1200">
        <a:solidFill>
          <a:schemeClr val="tx1"/>
        </a:solidFill>
        <a:latin typeface="+mn-lt"/>
        <a:ea typeface="+mn-ea"/>
        <a:cs typeface="+mn-cs"/>
      </a:defRPr>
    </a:lvl7pPr>
    <a:lvl8pPr marL="3733587" algn="l" defTabSz="1066739" rtl="0" eaLnBrk="1" latinLnBrk="0" hangingPunct="1">
      <a:defRPr sz="1400" kern="1200">
        <a:solidFill>
          <a:schemeClr val="tx1"/>
        </a:solidFill>
        <a:latin typeface="+mn-lt"/>
        <a:ea typeface="+mn-ea"/>
        <a:cs typeface="+mn-cs"/>
      </a:defRPr>
    </a:lvl8pPr>
    <a:lvl9pPr marL="4266956" algn="l" defTabSz="1066739"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73800" y="4514850"/>
            <a:ext cx="16256000" cy="12192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E03985-79E8-4C17-8221-E83375E28EE6}" type="slidenum">
              <a:rPr lang="en-US" smtClean="0"/>
              <a:t>1</a:t>
            </a:fld>
            <a:endParaRPr lang="en-US"/>
          </a:p>
        </p:txBody>
      </p:sp>
    </p:spTree>
    <p:extLst>
      <p:ext uri="{BB962C8B-B14F-4D97-AF65-F5344CB8AC3E}">
        <p14:creationId xmlns:p14="http://schemas.microsoft.com/office/powerpoint/2010/main" val="2937253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3224433" y="1783248"/>
            <a:ext cx="39286378" cy="4761591"/>
          </a:xfrm>
          <a:prstGeom prst="rect">
            <a:avLst/>
          </a:prstGeom>
        </p:spPr>
        <p:txBody>
          <a:bodyPr>
            <a:normAutofit/>
          </a:bodyPr>
          <a:lstStyle>
            <a:lvl1pPr marL="0" indent="0">
              <a:lnSpc>
                <a:spcPct val="90000"/>
              </a:lnSpc>
              <a:buNone/>
              <a:defRPr sz="8500" b="0" i="0" baseline="0">
                <a:solidFill>
                  <a:srgbClr val="33006F"/>
                </a:solidFill>
                <a:latin typeface="Encode Sans Normal Black"/>
                <a:cs typeface="Encode Sans Normal Black"/>
              </a:defRPr>
            </a:lvl1pPr>
            <a:lvl2pPr marL="1828800" indent="0">
              <a:buNone/>
              <a:defRPr b="0" i="0">
                <a:solidFill>
                  <a:srgbClr val="E8D3A2"/>
                </a:solidFill>
                <a:latin typeface="Encode Sans Normal Black"/>
                <a:cs typeface="Encode Sans Normal Black"/>
              </a:defRPr>
            </a:lvl2pPr>
            <a:lvl3pPr marL="3657600" indent="0">
              <a:buNone/>
              <a:defRPr b="0" i="0">
                <a:solidFill>
                  <a:srgbClr val="E8D3A2"/>
                </a:solidFill>
                <a:latin typeface="Encode Sans Normal Black"/>
                <a:cs typeface="Encode Sans Normal Black"/>
              </a:defRPr>
            </a:lvl3pPr>
            <a:lvl4pPr marL="5486400" indent="0">
              <a:buNone/>
              <a:defRPr b="0" i="0">
                <a:solidFill>
                  <a:srgbClr val="E8D3A2"/>
                </a:solidFill>
                <a:latin typeface="Encode Sans Normal Black"/>
                <a:cs typeface="Encode Sans Normal Black"/>
              </a:defRPr>
            </a:lvl4pPr>
            <a:lvl5pPr marL="7315200" indent="0">
              <a:buNone/>
              <a:defRPr b="0" i="0">
                <a:solidFill>
                  <a:srgbClr val="E8D3A2"/>
                </a:solidFill>
                <a:latin typeface="Encode Sans Normal Black"/>
                <a:cs typeface="Encode Sans Normal Black"/>
              </a:defRPr>
            </a:lvl5pPr>
          </a:lstStyle>
          <a:p>
            <a:pPr lvl="0"/>
            <a:r>
              <a:rPr lang="en-US" dirty="0"/>
              <a:t>HEADER HERE</a:t>
            </a:r>
          </a:p>
        </p:txBody>
      </p:sp>
      <p:sp>
        <p:nvSpPr>
          <p:cNvPr id="4" name="Text Placeholder 9"/>
          <p:cNvSpPr>
            <a:spLocks noGrp="1"/>
          </p:cNvSpPr>
          <p:nvPr>
            <p:ph type="body" sz="quarter" idx="11" hasCustomPrompt="1"/>
          </p:nvPr>
        </p:nvSpPr>
        <p:spPr>
          <a:xfrm>
            <a:off x="3164664" y="11137152"/>
            <a:ext cx="39346147" cy="14965738"/>
          </a:xfrm>
          <a:prstGeom prst="rect">
            <a:avLst/>
          </a:prstGeom>
        </p:spPr>
        <p:txBody>
          <a:bodyPr/>
          <a:lstStyle>
            <a:lvl1pPr marL="1371600" indent="-1371600">
              <a:buFont typeface="Lucida Grande"/>
              <a:buChar char="&gt;"/>
              <a:defRPr sz="9600" b="0" i="0" baseline="0">
                <a:solidFill>
                  <a:schemeClr val="tx2"/>
                </a:solidFill>
                <a:latin typeface="Open Sans Light"/>
                <a:cs typeface="Open Sans Light"/>
              </a:defRPr>
            </a:lvl1pPr>
            <a:lvl2pPr>
              <a:defRPr sz="8000" b="0" i="0" baseline="0">
                <a:solidFill>
                  <a:schemeClr val="tx2"/>
                </a:solidFill>
                <a:latin typeface="Open Sans Light"/>
                <a:cs typeface="Open Sans Light"/>
              </a:defRPr>
            </a:lvl2pPr>
            <a:lvl3pPr marL="4572000" indent="-914400">
              <a:buSzPct val="100000"/>
              <a:buFont typeface="Lucida Grande"/>
              <a:buChar char="&gt;"/>
              <a:defRPr sz="7200" b="0" i="0" baseline="0">
                <a:solidFill>
                  <a:schemeClr val="tx2"/>
                </a:solidFill>
                <a:latin typeface="Open Sans Light"/>
                <a:cs typeface="Open Sans Light"/>
              </a:defRPr>
            </a:lvl3pPr>
            <a:lvl4pPr>
              <a:defRPr sz="6400" b="0" i="0" baseline="0">
                <a:solidFill>
                  <a:schemeClr val="tx2"/>
                </a:solidFill>
                <a:latin typeface="Open Sans Light"/>
                <a:cs typeface="Open Sans Light"/>
              </a:defRPr>
            </a:lvl4pPr>
            <a:lvl5pPr marL="8229600" indent="-914400">
              <a:buFont typeface="Lucida Grande"/>
              <a:buChar char="&gt;"/>
              <a:defRPr sz="5600" b="0" i="0" baseline="0">
                <a:solidFill>
                  <a:schemeClr val="tx2"/>
                </a:solidFill>
                <a:latin typeface="Open Sans Light"/>
                <a:cs typeface="Open Sans Light"/>
              </a:defRPr>
            </a:lvl5pPr>
          </a:lstStyle>
          <a:p>
            <a:pPr lvl="0"/>
            <a:r>
              <a:rPr lang="en-US" dirty="0"/>
              <a:t>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sp>
        <p:nvSpPr>
          <p:cNvPr id="6" name="Text Placeholder 5"/>
          <p:cNvSpPr>
            <a:spLocks noGrp="1"/>
          </p:cNvSpPr>
          <p:nvPr>
            <p:ph type="body" sz="quarter" idx="12" hasCustomPrompt="1"/>
          </p:nvPr>
        </p:nvSpPr>
        <p:spPr>
          <a:xfrm>
            <a:off x="3224433" y="8307204"/>
            <a:ext cx="39286378" cy="1973621"/>
          </a:xfrm>
          <a:prstGeom prst="rect">
            <a:avLst/>
          </a:prstGeom>
        </p:spPr>
        <p:txBody>
          <a:bodyPr>
            <a:noAutofit/>
          </a:bodyPr>
          <a:lstStyle>
            <a:lvl1pPr marL="0" indent="0">
              <a:lnSpc>
                <a:spcPct val="90000"/>
              </a:lnSpc>
              <a:buNone/>
              <a:defRPr sz="3600" b="0" i="0" baseline="0">
                <a:solidFill>
                  <a:srgbClr val="33006F"/>
                </a:solidFill>
                <a:latin typeface="Uni Sans Regular"/>
                <a:cs typeface="Uni Sans Regular"/>
              </a:defRPr>
            </a:lvl1pPr>
            <a:lvl2pPr marL="1828800" indent="0">
              <a:buNone/>
              <a:defRPr b="0" i="0">
                <a:solidFill>
                  <a:srgbClr val="E8D3A2"/>
                </a:solidFill>
                <a:latin typeface="Encode Sans Normal Black"/>
                <a:cs typeface="Encode Sans Normal Black"/>
              </a:defRPr>
            </a:lvl2pPr>
            <a:lvl3pPr marL="3657600" indent="0">
              <a:buNone/>
              <a:defRPr b="0" i="0">
                <a:solidFill>
                  <a:srgbClr val="E8D3A2"/>
                </a:solidFill>
                <a:latin typeface="Encode Sans Normal Black"/>
                <a:cs typeface="Encode Sans Normal Black"/>
              </a:defRPr>
            </a:lvl3pPr>
            <a:lvl4pPr marL="5486400" indent="0">
              <a:buNone/>
              <a:defRPr b="0" i="0">
                <a:solidFill>
                  <a:srgbClr val="E8D3A2"/>
                </a:solidFill>
                <a:latin typeface="Encode Sans Normal Black"/>
                <a:cs typeface="Encode Sans Normal Black"/>
              </a:defRPr>
            </a:lvl4pPr>
            <a:lvl5pPr marL="7315200" indent="0">
              <a:buNone/>
              <a:defRPr b="0" i="0">
                <a:solidFill>
                  <a:srgbClr val="E8D3A2"/>
                </a:solidFill>
                <a:latin typeface="Encode Sans Normal Black"/>
                <a:cs typeface="Encode Sans Normal Black"/>
              </a:defRPr>
            </a:lvl5pPr>
          </a:lstStyle>
          <a:p>
            <a:pPr lvl="0"/>
            <a:r>
              <a:rPr lang="en-US" dirty="0"/>
              <a:t>SUB-HEADER HERE (UNI SANS LIGHT, 24 PT.)</a:t>
            </a:r>
          </a:p>
        </p:txBody>
      </p:sp>
    </p:spTree>
    <p:extLst>
      <p:ext uri="{BB962C8B-B14F-4D97-AF65-F5344CB8AC3E}">
        <p14:creationId xmlns:p14="http://schemas.microsoft.com/office/powerpoint/2010/main" val="307287265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63" r:id="rId1"/>
  </p:sldLayoutIdLst>
  <p:txStyles>
    <p:titleStyle>
      <a:lvl1pPr algn="ctr" defTabSz="1828800" rtl="0" eaLnBrk="1" latinLnBrk="0" hangingPunct="1">
        <a:spcBef>
          <a:spcPct val="0"/>
        </a:spcBef>
        <a:buNone/>
        <a:defRPr sz="17600" kern="1200">
          <a:solidFill>
            <a:schemeClr val="tx1"/>
          </a:solidFill>
          <a:latin typeface="+mj-lt"/>
          <a:ea typeface="+mj-ea"/>
          <a:cs typeface="+mj-cs"/>
        </a:defRPr>
      </a:lvl1pPr>
    </p:titleStyle>
    <p:bodyStyle>
      <a:lvl1pPr marL="1371600" indent="-1371600" algn="l" defTabSz="1828800" rtl="0" eaLnBrk="1" latinLnBrk="0" hangingPunct="1">
        <a:spcBef>
          <a:spcPct val="20000"/>
        </a:spcBef>
        <a:buFont typeface="Arial"/>
        <a:buChar char="•"/>
        <a:defRPr sz="12800" kern="1200">
          <a:solidFill>
            <a:schemeClr val="tx1"/>
          </a:solidFill>
          <a:latin typeface="+mn-lt"/>
          <a:ea typeface="+mn-ea"/>
          <a:cs typeface="+mn-cs"/>
        </a:defRPr>
      </a:lvl1pPr>
      <a:lvl2pPr marL="2971800" indent="-1143000" algn="l" defTabSz="1828800" rtl="0" eaLnBrk="1" latinLnBrk="0" hangingPunct="1">
        <a:spcBef>
          <a:spcPct val="20000"/>
        </a:spcBef>
        <a:buFont typeface="Arial"/>
        <a:buChar char="–"/>
        <a:defRPr sz="11200" kern="1200">
          <a:solidFill>
            <a:schemeClr val="tx1"/>
          </a:solidFill>
          <a:latin typeface="+mn-lt"/>
          <a:ea typeface="+mn-ea"/>
          <a:cs typeface="+mn-cs"/>
        </a:defRPr>
      </a:lvl2pPr>
      <a:lvl3pPr marL="4572000" indent="-914400" algn="l" defTabSz="1828800" rtl="0" eaLnBrk="1" latinLnBrk="0" hangingPunct="1">
        <a:spcBef>
          <a:spcPct val="20000"/>
        </a:spcBef>
        <a:buFont typeface="Arial"/>
        <a:buChar char="•"/>
        <a:defRPr sz="9600" kern="1200">
          <a:solidFill>
            <a:schemeClr val="tx1"/>
          </a:solidFill>
          <a:latin typeface="+mn-lt"/>
          <a:ea typeface="+mn-ea"/>
          <a:cs typeface="+mn-cs"/>
        </a:defRPr>
      </a:lvl3pPr>
      <a:lvl4pPr marL="6400800" indent="-914400" algn="l" defTabSz="1828800" rtl="0" eaLnBrk="1" latinLnBrk="0" hangingPunct="1">
        <a:spcBef>
          <a:spcPct val="20000"/>
        </a:spcBef>
        <a:buFont typeface="Arial"/>
        <a:buChar char="–"/>
        <a:defRPr sz="8000" kern="1200">
          <a:solidFill>
            <a:schemeClr val="tx1"/>
          </a:solidFill>
          <a:latin typeface="+mn-lt"/>
          <a:ea typeface="+mn-ea"/>
          <a:cs typeface="+mn-cs"/>
        </a:defRPr>
      </a:lvl4pPr>
      <a:lvl5pPr marL="8229600" indent="-914400" algn="l" defTabSz="1828800" rtl="0" eaLnBrk="1" latinLnBrk="0" hangingPunct="1">
        <a:spcBef>
          <a:spcPct val="20000"/>
        </a:spcBef>
        <a:buFont typeface="Arial"/>
        <a:buChar char="»"/>
        <a:defRPr sz="8000" kern="1200">
          <a:solidFill>
            <a:schemeClr val="tx1"/>
          </a:solidFill>
          <a:latin typeface="+mn-lt"/>
          <a:ea typeface="+mn-ea"/>
          <a:cs typeface="+mn-cs"/>
        </a:defRPr>
      </a:lvl5pPr>
      <a:lvl6pPr marL="10058400" indent="-914400" algn="l" defTabSz="1828800" rtl="0" eaLnBrk="1" latinLnBrk="0" hangingPunct="1">
        <a:spcBef>
          <a:spcPct val="20000"/>
        </a:spcBef>
        <a:buFont typeface="Arial"/>
        <a:buChar char="•"/>
        <a:defRPr sz="8000" kern="1200">
          <a:solidFill>
            <a:schemeClr val="tx1"/>
          </a:solidFill>
          <a:latin typeface="+mn-lt"/>
          <a:ea typeface="+mn-ea"/>
          <a:cs typeface="+mn-cs"/>
        </a:defRPr>
      </a:lvl6pPr>
      <a:lvl7pPr marL="11887200" indent="-914400" algn="l" defTabSz="1828800" rtl="0" eaLnBrk="1" latinLnBrk="0" hangingPunct="1">
        <a:spcBef>
          <a:spcPct val="20000"/>
        </a:spcBef>
        <a:buFont typeface="Arial"/>
        <a:buChar char="•"/>
        <a:defRPr sz="8000" kern="1200">
          <a:solidFill>
            <a:schemeClr val="tx1"/>
          </a:solidFill>
          <a:latin typeface="+mn-lt"/>
          <a:ea typeface="+mn-ea"/>
          <a:cs typeface="+mn-cs"/>
        </a:defRPr>
      </a:lvl7pPr>
      <a:lvl8pPr marL="13716000" indent="-914400" algn="l" defTabSz="1828800" rtl="0" eaLnBrk="1" latinLnBrk="0" hangingPunct="1">
        <a:spcBef>
          <a:spcPct val="20000"/>
        </a:spcBef>
        <a:buFont typeface="Arial"/>
        <a:buChar char="•"/>
        <a:defRPr sz="8000" kern="1200">
          <a:solidFill>
            <a:schemeClr val="tx1"/>
          </a:solidFill>
          <a:latin typeface="+mn-lt"/>
          <a:ea typeface="+mn-ea"/>
          <a:cs typeface="+mn-cs"/>
        </a:defRPr>
      </a:lvl8pPr>
      <a:lvl9pPr marL="15544800" indent="-914400" algn="l" defTabSz="1828800" rtl="0" eaLnBrk="1" latinLnBrk="0" hangingPunct="1">
        <a:spcBef>
          <a:spcPct val="20000"/>
        </a:spcBef>
        <a:buFont typeface="Arial"/>
        <a:buChar char="•"/>
        <a:defRPr sz="8000" kern="1200">
          <a:solidFill>
            <a:schemeClr val="tx1"/>
          </a:solidFill>
          <a:latin typeface="+mn-lt"/>
          <a:ea typeface="+mn-ea"/>
          <a:cs typeface="+mn-cs"/>
        </a:defRPr>
      </a:lvl9pPr>
    </p:bodyStyle>
    <p:otherStyle>
      <a:defPPr>
        <a:defRPr lang="en-US"/>
      </a:defPPr>
      <a:lvl1pPr marL="0" algn="l" defTabSz="1828800" rtl="0" eaLnBrk="1" latinLnBrk="0" hangingPunct="1">
        <a:defRPr sz="7200" kern="1200">
          <a:solidFill>
            <a:schemeClr val="tx1"/>
          </a:solidFill>
          <a:latin typeface="+mn-lt"/>
          <a:ea typeface="+mn-ea"/>
          <a:cs typeface="+mn-cs"/>
        </a:defRPr>
      </a:lvl1pPr>
      <a:lvl2pPr marL="1828800" algn="l" defTabSz="1828800" rtl="0" eaLnBrk="1" latinLnBrk="0" hangingPunct="1">
        <a:defRPr sz="7200" kern="1200">
          <a:solidFill>
            <a:schemeClr val="tx1"/>
          </a:solidFill>
          <a:latin typeface="+mn-lt"/>
          <a:ea typeface="+mn-ea"/>
          <a:cs typeface="+mn-cs"/>
        </a:defRPr>
      </a:lvl2pPr>
      <a:lvl3pPr marL="3657600" algn="l" defTabSz="1828800" rtl="0" eaLnBrk="1" latinLnBrk="0" hangingPunct="1">
        <a:defRPr sz="7200" kern="1200">
          <a:solidFill>
            <a:schemeClr val="tx1"/>
          </a:solidFill>
          <a:latin typeface="+mn-lt"/>
          <a:ea typeface="+mn-ea"/>
          <a:cs typeface="+mn-cs"/>
        </a:defRPr>
      </a:lvl3pPr>
      <a:lvl4pPr marL="5486400" algn="l" defTabSz="1828800" rtl="0" eaLnBrk="1" latinLnBrk="0" hangingPunct="1">
        <a:defRPr sz="7200" kern="1200">
          <a:solidFill>
            <a:schemeClr val="tx1"/>
          </a:solidFill>
          <a:latin typeface="+mn-lt"/>
          <a:ea typeface="+mn-ea"/>
          <a:cs typeface="+mn-cs"/>
        </a:defRPr>
      </a:lvl4pPr>
      <a:lvl5pPr marL="7315200" algn="l" defTabSz="1828800" rtl="0" eaLnBrk="1" latinLnBrk="0" hangingPunct="1">
        <a:defRPr sz="7200" kern="1200">
          <a:solidFill>
            <a:schemeClr val="tx1"/>
          </a:solidFill>
          <a:latin typeface="+mn-lt"/>
          <a:ea typeface="+mn-ea"/>
          <a:cs typeface="+mn-cs"/>
        </a:defRPr>
      </a:lvl5pPr>
      <a:lvl6pPr marL="9144000" algn="l" defTabSz="1828800" rtl="0" eaLnBrk="1" latinLnBrk="0" hangingPunct="1">
        <a:defRPr sz="7200" kern="1200">
          <a:solidFill>
            <a:schemeClr val="tx1"/>
          </a:solidFill>
          <a:latin typeface="+mn-lt"/>
          <a:ea typeface="+mn-ea"/>
          <a:cs typeface="+mn-cs"/>
        </a:defRPr>
      </a:lvl6pPr>
      <a:lvl7pPr marL="10972800" algn="l" defTabSz="1828800" rtl="0" eaLnBrk="1" latinLnBrk="0" hangingPunct="1">
        <a:defRPr sz="7200" kern="1200">
          <a:solidFill>
            <a:schemeClr val="tx1"/>
          </a:solidFill>
          <a:latin typeface="+mn-lt"/>
          <a:ea typeface="+mn-ea"/>
          <a:cs typeface="+mn-cs"/>
        </a:defRPr>
      </a:lvl7pPr>
      <a:lvl8pPr marL="12801600" algn="l" defTabSz="1828800" rtl="0" eaLnBrk="1" latinLnBrk="0" hangingPunct="1">
        <a:defRPr sz="7200" kern="1200">
          <a:solidFill>
            <a:schemeClr val="tx1"/>
          </a:solidFill>
          <a:latin typeface="+mn-lt"/>
          <a:ea typeface="+mn-ea"/>
          <a:cs typeface="+mn-cs"/>
        </a:defRPr>
      </a:lvl8pPr>
      <a:lvl9pPr marL="14630400" algn="l" defTabSz="18288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image" Target="../media/image1.jpeg"/><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jpg"/><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24" Type="http://schemas.openxmlformats.org/officeDocument/2006/relationships/image" Target="../media/image21.png"/><Relationship Id="rId5" Type="http://schemas.microsoft.com/office/2007/relationships/hdphoto" Target="../media/hdphoto1.wdp"/><Relationship Id="rId15" Type="http://schemas.openxmlformats.org/officeDocument/2006/relationships/image" Target="../media/image12.png"/><Relationship Id="rId23" Type="http://schemas.openxmlformats.org/officeDocument/2006/relationships/image" Target="../media/image20.JPG"/><Relationship Id="rId28" Type="http://schemas.openxmlformats.org/officeDocument/2006/relationships/image" Target="../media/image25.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amouslogos.net/images/android-logo.jpg"/>
          <p:cNvPicPr>
            <a:picLocks noChangeAspect="1" noChangeArrowheads="1"/>
          </p:cNvPicPr>
          <p:nvPr/>
        </p:nvPicPr>
        <p:blipFill rotWithShape="1">
          <a:blip r:embed="rId3">
            <a:extLst>
              <a:ext uri="{28A0092B-C50C-407E-A947-70E740481C1C}">
                <a14:useLocalDpi xmlns:a14="http://schemas.microsoft.com/office/drawing/2010/main" val="0"/>
              </a:ext>
            </a:extLst>
          </a:blip>
          <a:srcRect l="15768" r="14231"/>
          <a:stretch/>
        </p:blipFill>
        <p:spPr bwMode="auto">
          <a:xfrm>
            <a:off x="9276984" y="31261343"/>
            <a:ext cx="1522728" cy="159067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 Placeholder 1"/>
          <p:cNvSpPr>
            <a:spLocks noGrp="1"/>
          </p:cNvSpPr>
          <p:nvPr>
            <p:ph type="body" sz="quarter" idx="10"/>
          </p:nvPr>
        </p:nvSpPr>
        <p:spPr>
          <a:xfrm>
            <a:off x="9601200" y="688331"/>
            <a:ext cx="24755147" cy="3456747"/>
          </a:xfrm>
        </p:spPr>
        <p:txBody>
          <a:bodyPr anchor="t">
            <a:normAutofit fontScale="92500" lnSpcReduction="20000"/>
          </a:bodyPr>
          <a:lstStyle/>
          <a:p>
            <a:pPr algn="ctr"/>
            <a:r>
              <a:rPr lang="en-US" sz="9600" dirty="0">
                <a:solidFill>
                  <a:srgbClr val="7030A0"/>
                </a:solidFill>
                <a:latin typeface="Calibri Light" panose="020F0302020204030204" pitchFamily="34" charset="0"/>
              </a:rPr>
              <a:t>Urban Parking App</a:t>
            </a:r>
          </a:p>
          <a:p>
            <a:pPr algn="ctr"/>
            <a:r>
              <a:rPr lang="en-US" sz="5400" dirty="0"/>
              <a:t>Jake Garrison, Kyle Lee, Daniel Ng, </a:t>
            </a:r>
            <a:r>
              <a:rPr lang="en-US" sz="5400" dirty="0" err="1"/>
              <a:t>Jiayu</a:t>
            </a:r>
            <a:r>
              <a:rPr lang="en-US" sz="5400" dirty="0"/>
              <a:t> Dong</a:t>
            </a:r>
            <a:r>
              <a:rPr lang="en-US" sz="5800" dirty="0"/>
              <a:t> </a:t>
            </a:r>
          </a:p>
          <a:p>
            <a:pPr algn="ctr"/>
            <a:r>
              <a:rPr lang="en-US" sz="5400" dirty="0" err="1"/>
              <a:t>Baosen</a:t>
            </a:r>
            <a:r>
              <a:rPr lang="en-US" sz="5400" dirty="0"/>
              <a:t> Zhang and Lillian Ratliff, UW EE</a:t>
            </a:r>
          </a:p>
          <a:p>
            <a:pPr algn="ctr"/>
            <a:r>
              <a:rPr lang="en-US" sz="5400" dirty="0"/>
              <a:t>Mary Catherine </a:t>
            </a:r>
            <a:r>
              <a:rPr lang="en-US" sz="5400" dirty="0" err="1"/>
              <a:t>Synder</a:t>
            </a:r>
            <a:r>
              <a:rPr lang="en-US" sz="5400" dirty="0"/>
              <a:t>, Seattle Department of Transportation</a:t>
            </a:r>
          </a:p>
          <a:p>
            <a:endParaRPr lang="en-US" sz="6000" dirty="0">
              <a:solidFill>
                <a:srgbClr val="7030A0"/>
              </a:solidFill>
              <a:latin typeface="Calibri Light" panose="020F0302020204030204" pitchFamily="34" charset="0"/>
            </a:endParaRPr>
          </a:p>
        </p:txBody>
      </p:sp>
      <p:sp>
        <p:nvSpPr>
          <p:cNvPr id="42" name="TextBox 41" descr="Description" title="Title"/>
          <p:cNvSpPr txBox="1"/>
          <p:nvPr/>
        </p:nvSpPr>
        <p:spPr>
          <a:xfrm>
            <a:off x="1360125" y="4927937"/>
            <a:ext cx="9612675" cy="1015663"/>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chorCtr="0">
            <a:spAutoFit/>
          </a:bodyPr>
          <a:lstStyle/>
          <a:p>
            <a:r>
              <a:rPr lang="en-US" sz="6000" dirty="0">
                <a:solidFill>
                  <a:srgbClr val="00B050"/>
                </a:solidFill>
                <a:latin typeface="Calibri Light" panose="020F0302020204030204" pitchFamily="34" charset="0"/>
              </a:rPr>
              <a:t>App Description</a:t>
            </a:r>
          </a:p>
        </p:txBody>
      </p:sp>
      <p:pic>
        <p:nvPicPr>
          <p:cNvPr id="48" name="Picture 47"/>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ackgroundRemoval t="7576" b="100000" l="0" r="100000"/>
                    </a14:imgEffect>
                  </a14:imgLayer>
                </a14:imgProps>
              </a:ext>
              <a:ext uri="{28A0092B-C50C-407E-A947-70E740481C1C}">
                <a14:useLocalDpi xmlns:a14="http://schemas.microsoft.com/office/drawing/2010/main" val="0"/>
              </a:ext>
            </a:extLst>
          </a:blip>
          <a:stretch>
            <a:fillRect/>
          </a:stretch>
        </p:blipFill>
        <p:spPr>
          <a:xfrm>
            <a:off x="13404600" y="385201"/>
            <a:ext cx="1335555" cy="1356103"/>
          </a:xfrm>
          <a:prstGeom prst="rect">
            <a:avLst/>
          </a:prstGeom>
        </p:spPr>
      </p:pic>
      <p:pic>
        <p:nvPicPr>
          <p:cNvPr id="50" name="Picture 49"/>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207790" y="688331"/>
            <a:ext cx="1204906" cy="982462"/>
          </a:xfrm>
          <a:prstGeom prst="rect">
            <a:avLst/>
          </a:prstGeom>
        </p:spPr>
      </p:pic>
      <p:sp>
        <p:nvSpPr>
          <p:cNvPr id="25" name="Rectangle 24"/>
          <p:cNvSpPr/>
          <p:nvPr/>
        </p:nvSpPr>
        <p:spPr>
          <a:xfrm>
            <a:off x="1360488" y="5943600"/>
            <a:ext cx="12354165" cy="8611588"/>
          </a:xfrm>
          <a:prstGeom prst="rect">
            <a:avLst/>
          </a:prstGeom>
        </p:spPr>
        <p:txBody>
          <a:bodyPr wrap="square" numCol="1">
            <a:spAutoFit/>
          </a:bodyPr>
          <a:lstStyle/>
          <a:p>
            <a:pPr marL="457200" indent="-457200" algn="just">
              <a:lnSpc>
                <a:spcPct val="80000"/>
              </a:lnSpc>
              <a:spcAft>
                <a:spcPts val="1200"/>
              </a:spcAft>
              <a:buClr>
                <a:schemeClr val="dk1"/>
              </a:buClr>
              <a:buSzPct val="100000"/>
              <a:buFont typeface="Arial" panose="020B0604020202020204" pitchFamily="34" charset="0"/>
              <a:buChar char="•"/>
            </a:pPr>
            <a:r>
              <a:rPr lang="en" sz="3200" dirty="0">
                <a:solidFill>
                  <a:schemeClr val="accent4">
                    <a:lumMod val="10000"/>
                  </a:schemeClr>
                </a:solidFill>
                <a:latin typeface="Calibri Light" panose="020F0302020204030204" pitchFamily="34" charset="0"/>
              </a:rPr>
              <a:t>What if there was something like google maps that could take you straight to an empty parking spot?</a:t>
            </a:r>
          </a:p>
          <a:p>
            <a:pPr marL="457200" indent="-457200" algn="just">
              <a:lnSpc>
                <a:spcPct val="80000"/>
              </a:lnSpc>
              <a:spcAft>
                <a:spcPts val="1200"/>
              </a:spcAft>
              <a:buClr>
                <a:schemeClr val="dk1"/>
              </a:buClr>
              <a:buSzPct val="100000"/>
              <a:buFont typeface="Arial" panose="020B0604020202020204" pitchFamily="34" charset="0"/>
              <a:buChar char="•"/>
            </a:pPr>
            <a:r>
              <a:rPr lang="en" sz="3200" dirty="0">
                <a:solidFill>
                  <a:schemeClr val="accent4">
                    <a:lumMod val="10000"/>
                  </a:schemeClr>
                </a:solidFill>
                <a:latin typeface="Calibri Light" panose="020F0302020204030204" pitchFamily="34" charset="0"/>
              </a:rPr>
              <a:t>Our technology aims to </a:t>
            </a:r>
            <a:r>
              <a:rPr lang="en" sz="3200" b="1" dirty="0">
                <a:solidFill>
                  <a:schemeClr val="accent4">
                    <a:lumMod val="50000"/>
                  </a:schemeClr>
                </a:solidFill>
                <a:latin typeface="Calibri Light" panose="020F0302020204030204" pitchFamily="34" charset="0"/>
              </a:rPr>
              <a:t>make parking easier for drivers and reduce urban congestion</a:t>
            </a:r>
            <a:r>
              <a:rPr lang="en" sz="3200" dirty="0">
                <a:solidFill>
                  <a:schemeClr val="accent4">
                    <a:lumMod val="50000"/>
                  </a:schemeClr>
                </a:solidFill>
                <a:latin typeface="Calibri Light" panose="020F0302020204030204" pitchFamily="34" charset="0"/>
              </a:rPr>
              <a:t> </a:t>
            </a:r>
            <a:r>
              <a:rPr lang="en" sz="3200" dirty="0">
                <a:solidFill>
                  <a:schemeClr val="accent4">
                    <a:lumMod val="10000"/>
                  </a:schemeClr>
                </a:solidFill>
                <a:latin typeface="Calibri Light" panose="020F0302020204030204" pitchFamily="34" charset="0"/>
              </a:rPr>
              <a:t>by keeping cars off the road</a:t>
            </a:r>
          </a:p>
          <a:p>
            <a:pPr marL="457200" indent="-457200" algn="just">
              <a:lnSpc>
                <a:spcPct val="80000"/>
              </a:lnSpc>
              <a:spcAft>
                <a:spcPts val="1200"/>
              </a:spcAft>
              <a:buClr>
                <a:schemeClr val="dk1"/>
              </a:buClr>
              <a:buSzPct val="100000"/>
              <a:buFont typeface="Arial" panose="020B0604020202020204" pitchFamily="34" charset="0"/>
              <a:buChar char="•"/>
            </a:pPr>
            <a:r>
              <a:rPr lang="en" sz="3200" dirty="0">
                <a:solidFill>
                  <a:schemeClr val="accent4">
                    <a:lumMod val="10000"/>
                  </a:schemeClr>
                </a:solidFill>
                <a:latin typeface="Calibri Light" panose="020F0302020204030204" pitchFamily="34" charset="0"/>
                <a:ea typeface="Calibri"/>
                <a:cs typeface="Calibri"/>
                <a:sym typeface="Calibri"/>
              </a:rPr>
              <a:t>We </a:t>
            </a:r>
            <a:r>
              <a:rPr lang="en" sz="3200" dirty="0">
                <a:solidFill>
                  <a:schemeClr val="accent4">
                    <a:lumMod val="10000"/>
                  </a:schemeClr>
                </a:solidFill>
                <a:latin typeface="Calibri Light" panose="020F0302020204030204" pitchFamily="34" charset="0"/>
              </a:rPr>
              <a:t>are building a </a:t>
            </a:r>
            <a:r>
              <a:rPr lang="en" sz="3200" dirty="0">
                <a:solidFill>
                  <a:schemeClr val="accent4">
                    <a:lumMod val="10000"/>
                  </a:schemeClr>
                </a:solidFill>
                <a:latin typeface="Calibri Light" panose="020F0302020204030204" pitchFamily="34" charset="0"/>
                <a:ea typeface="Calibri"/>
                <a:cs typeface="Calibri"/>
                <a:sym typeface="Calibri"/>
              </a:rPr>
              <a:t>mobile app </a:t>
            </a:r>
            <a:r>
              <a:rPr lang="en" sz="3200" b="1" dirty="0">
                <a:solidFill>
                  <a:schemeClr val="accent4">
                    <a:lumMod val="50000"/>
                  </a:schemeClr>
                </a:solidFill>
                <a:latin typeface="Calibri Light" panose="020F0302020204030204" pitchFamily="34" charset="0"/>
                <a:ea typeface="Calibri"/>
                <a:cs typeface="Calibri"/>
                <a:sym typeface="Calibri"/>
              </a:rPr>
              <a:t>that predicts regions with open parking based off historical data</a:t>
            </a:r>
          </a:p>
          <a:p>
            <a:pPr marL="457200" indent="-457200" algn="just">
              <a:lnSpc>
                <a:spcPct val="80000"/>
              </a:lnSpc>
              <a:spcAft>
                <a:spcPts val="1200"/>
              </a:spcAft>
              <a:buClr>
                <a:schemeClr val="dk1"/>
              </a:buClr>
              <a:buSzPct val="100000"/>
              <a:buFont typeface="Arial" panose="020B0604020202020204" pitchFamily="34" charset="0"/>
              <a:buChar char="•"/>
            </a:pPr>
            <a:r>
              <a:rPr lang="en" sz="3200" dirty="0">
                <a:solidFill>
                  <a:schemeClr val="accent4">
                    <a:lumMod val="10000"/>
                  </a:schemeClr>
                </a:solidFill>
                <a:latin typeface="Calibri Light" panose="020F0302020204030204" pitchFamily="34" charset="0"/>
                <a:ea typeface="Calibri"/>
                <a:cs typeface="Calibri"/>
                <a:sym typeface="Calibri"/>
              </a:rPr>
              <a:t>A user will be able to input a destination and other options such as a </a:t>
            </a:r>
            <a:r>
              <a:rPr lang="en" sz="3200" dirty="0">
                <a:solidFill>
                  <a:schemeClr val="accent4">
                    <a:lumMod val="10000"/>
                  </a:schemeClr>
                </a:solidFill>
                <a:latin typeface="Calibri Light" panose="020F0302020204030204" pitchFamily="34" charset="0"/>
              </a:rPr>
              <a:t>preferred</a:t>
            </a:r>
            <a:r>
              <a:rPr lang="en" sz="3200" dirty="0">
                <a:solidFill>
                  <a:schemeClr val="accent4">
                    <a:lumMod val="10000"/>
                  </a:schemeClr>
                </a:solidFill>
                <a:latin typeface="Calibri Light" panose="020F0302020204030204" pitchFamily="34" charset="0"/>
                <a:ea typeface="Calibri"/>
                <a:cs typeface="Calibri"/>
                <a:sym typeface="Calibri"/>
              </a:rPr>
              <a:t> walking distance and a route</a:t>
            </a:r>
            <a:r>
              <a:rPr lang="en" sz="3200" dirty="0">
                <a:solidFill>
                  <a:schemeClr val="accent4">
                    <a:lumMod val="10000"/>
                  </a:schemeClr>
                </a:solidFill>
                <a:latin typeface="Calibri Light" panose="020F0302020204030204" pitchFamily="34" charset="0"/>
              </a:rPr>
              <a:t> to the ideal parking location is calculated and displayed.</a:t>
            </a:r>
          </a:p>
          <a:p>
            <a:pPr marL="457200" indent="-457200" algn="just">
              <a:lnSpc>
                <a:spcPct val="80000"/>
              </a:lnSpc>
              <a:spcAft>
                <a:spcPts val="1200"/>
              </a:spcAft>
              <a:buClr>
                <a:schemeClr val="dk1"/>
              </a:buClr>
              <a:buSzPct val="100000"/>
              <a:buFont typeface="Arial" panose="020B0604020202020204" pitchFamily="34" charset="0"/>
              <a:buChar char="•"/>
            </a:pPr>
            <a:r>
              <a:rPr lang="en" sz="3200" dirty="0">
                <a:solidFill>
                  <a:schemeClr val="accent4">
                    <a:lumMod val="10000"/>
                  </a:schemeClr>
                </a:solidFill>
                <a:latin typeface="Calibri Light" panose="020F0302020204030204" pitchFamily="34" charset="0"/>
                <a:ea typeface="Calibri"/>
                <a:cs typeface="Calibri"/>
                <a:sym typeface="Calibri"/>
              </a:rPr>
              <a:t>Routes can </a:t>
            </a:r>
            <a:r>
              <a:rPr lang="en" sz="3200" b="1" dirty="0">
                <a:solidFill>
                  <a:schemeClr val="accent4">
                    <a:lumMod val="50000"/>
                  </a:schemeClr>
                </a:solidFill>
                <a:latin typeface="Calibri Light" panose="020F0302020204030204" pitchFamily="34" charset="0"/>
                <a:ea typeface="Calibri"/>
                <a:cs typeface="Calibri"/>
                <a:sym typeface="Calibri"/>
              </a:rPr>
              <a:t>prioritize time, parking cost and walking distance</a:t>
            </a:r>
            <a:r>
              <a:rPr lang="en" sz="3200" b="1" dirty="0">
                <a:solidFill>
                  <a:schemeClr val="accent4">
                    <a:lumMod val="10000"/>
                  </a:schemeClr>
                </a:solidFill>
                <a:latin typeface="Calibri Light" panose="020F0302020204030204" pitchFamily="34" charset="0"/>
                <a:ea typeface="Calibri"/>
                <a:cs typeface="Calibri"/>
                <a:sym typeface="Calibri"/>
              </a:rPr>
              <a:t> </a:t>
            </a:r>
            <a:r>
              <a:rPr lang="en" sz="3200" dirty="0">
                <a:solidFill>
                  <a:schemeClr val="accent4">
                    <a:lumMod val="10000"/>
                  </a:schemeClr>
                </a:solidFill>
                <a:latin typeface="Calibri Light" panose="020F0302020204030204" pitchFamily="34" charset="0"/>
                <a:ea typeface="Calibri"/>
                <a:cs typeface="Calibri"/>
                <a:sym typeface="Calibri"/>
              </a:rPr>
              <a:t>so the user gets the ideal directions for their situation</a:t>
            </a:r>
          </a:p>
          <a:p>
            <a:pPr marL="457200" indent="-457200" algn="just">
              <a:lnSpc>
                <a:spcPct val="80000"/>
              </a:lnSpc>
              <a:spcAft>
                <a:spcPts val="1200"/>
              </a:spcAft>
              <a:buClr>
                <a:schemeClr val="dk1"/>
              </a:buClr>
              <a:buSzPct val="100000"/>
              <a:buFont typeface="Arial" panose="020B0604020202020204" pitchFamily="34" charset="0"/>
              <a:buChar char="•"/>
            </a:pPr>
            <a:r>
              <a:rPr lang="en" sz="3200" dirty="0">
                <a:solidFill>
                  <a:schemeClr val="accent4">
                    <a:lumMod val="10000"/>
                  </a:schemeClr>
                </a:solidFill>
                <a:latin typeface="Calibri Light" panose="020F0302020204030204" pitchFamily="34" charset="0"/>
              </a:rPr>
              <a:t>Our solution </a:t>
            </a:r>
            <a:r>
              <a:rPr lang="en" sz="3200" b="1" dirty="0">
                <a:solidFill>
                  <a:schemeClr val="accent4">
                    <a:lumMod val="50000"/>
                  </a:schemeClr>
                </a:solidFill>
                <a:latin typeface="Calibri Light" panose="020F0302020204030204" pitchFamily="34" charset="0"/>
              </a:rPr>
              <a:t>uses predictive analytics </a:t>
            </a:r>
            <a:r>
              <a:rPr lang="en" sz="3200" dirty="0">
                <a:solidFill>
                  <a:schemeClr val="accent4">
                    <a:lumMod val="10000"/>
                  </a:schemeClr>
                </a:solidFill>
                <a:latin typeface="Calibri Light" panose="020F0302020204030204" pitchFamily="34" charset="0"/>
              </a:rPr>
              <a:t>to route users to areas with open parking. This will not only decrease the time the user has to spend driving, it will also alleviate bad city traffic and urban emmissionsz</a:t>
            </a:r>
          </a:p>
          <a:p>
            <a:pPr marL="0" lvl="1" algn="just">
              <a:lnSpc>
                <a:spcPct val="80000"/>
              </a:lnSpc>
              <a:spcAft>
                <a:spcPts val="1200"/>
              </a:spcAft>
              <a:buClr>
                <a:schemeClr val="dk1"/>
              </a:buClr>
              <a:buSzPct val="100000"/>
            </a:pPr>
            <a:endParaRPr lang="en" sz="1600" b="1" dirty="0">
              <a:solidFill>
                <a:schemeClr val="accent4">
                  <a:lumMod val="50000"/>
                </a:schemeClr>
              </a:solidFill>
              <a:latin typeface="Calibri Light" panose="020F0302020204030204" pitchFamily="34" charset="0"/>
            </a:endParaRPr>
          </a:p>
          <a:p>
            <a:pPr marL="0" lvl="1" algn="just">
              <a:lnSpc>
                <a:spcPct val="80000"/>
              </a:lnSpc>
              <a:spcAft>
                <a:spcPts val="1200"/>
              </a:spcAft>
              <a:buClr>
                <a:schemeClr val="dk1"/>
              </a:buClr>
              <a:buSzPct val="100000"/>
            </a:pPr>
            <a:r>
              <a:rPr lang="en" sz="3200" b="1" i="1" dirty="0">
                <a:solidFill>
                  <a:schemeClr val="accent4">
                    <a:lumMod val="50000"/>
                  </a:schemeClr>
                </a:solidFill>
                <a:latin typeface="Calibri Light" panose="020F0302020204030204" pitchFamily="34" charset="0"/>
              </a:rPr>
              <a:t>No one is attempting to solve this problem in the way that we are.</a:t>
            </a:r>
          </a:p>
          <a:p>
            <a:pPr algn="just">
              <a:lnSpc>
                <a:spcPct val="80000"/>
              </a:lnSpc>
              <a:buClr>
                <a:schemeClr val="dk1"/>
              </a:buClr>
              <a:buSzPct val="100000"/>
            </a:pPr>
            <a:endParaRPr lang="en" sz="3200" dirty="0">
              <a:solidFill>
                <a:schemeClr val="accent4">
                  <a:lumMod val="10000"/>
                </a:schemeClr>
              </a:solidFill>
              <a:latin typeface="Calibri Light" panose="020F0302020204030204" pitchFamily="34" charset="0"/>
            </a:endParaRPr>
          </a:p>
          <a:p>
            <a:pPr>
              <a:lnSpc>
                <a:spcPct val="80000"/>
              </a:lnSpc>
              <a:buClr>
                <a:schemeClr val="dk1"/>
              </a:buClr>
              <a:buSzPct val="100000"/>
            </a:pPr>
            <a:endParaRPr lang="en" sz="3200" dirty="0">
              <a:solidFill>
                <a:schemeClr val="accent4">
                  <a:lumMod val="10000"/>
                </a:schemeClr>
              </a:solidFill>
              <a:latin typeface="Calibri Light" panose="020F0302020204030204" pitchFamily="34" charset="0"/>
            </a:endParaRPr>
          </a:p>
          <a:p>
            <a:pPr marL="457200" indent="-457200">
              <a:lnSpc>
                <a:spcPct val="80000"/>
              </a:lnSpc>
              <a:buClr>
                <a:schemeClr val="dk1"/>
              </a:buClr>
              <a:buSzPct val="100000"/>
              <a:buFont typeface="Arial" panose="020B0604020202020204" pitchFamily="34" charset="0"/>
              <a:buChar char="•"/>
            </a:pPr>
            <a:endParaRPr lang="en" sz="3200" dirty="0">
              <a:solidFill>
                <a:schemeClr val="accent4">
                  <a:lumMod val="10000"/>
                </a:schemeClr>
              </a:solidFill>
              <a:latin typeface="Calibri Light" panose="020F0302020204030204" pitchFamily="34" charset="0"/>
            </a:endParaRPr>
          </a:p>
        </p:txBody>
      </p:sp>
      <p:pic>
        <p:nvPicPr>
          <p:cNvPr id="7" name="Picture 6" descr="logo.png"/>
          <p:cNvPicPr/>
          <p:nvPr/>
        </p:nvPicPr>
        <p:blipFill>
          <a:blip r:embed="rId7">
            <a:extLst>
              <a:ext uri="{28A0092B-C50C-407E-A947-70E740481C1C}">
                <a14:useLocalDpi xmlns:a14="http://schemas.microsoft.com/office/drawing/2010/main" val="0"/>
              </a:ext>
            </a:extLst>
          </a:blip>
          <a:srcRect/>
          <a:stretch>
            <a:fillRect/>
          </a:stretch>
        </p:blipFill>
        <p:spPr bwMode="auto">
          <a:xfrm>
            <a:off x="1330951" y="220539"/>
            <a:ext cx="3215058" cy="3286683"/>
          </a:xfrm>
          <a:prstGeom prst="rect">
            <a:avLst/>
          </a:prstGeom>
          <a:noFill/>
          <a:ln>
            <a:noFill/>
          </a:ln>
        </p:spPr>
      </p:pic>
      <p:pic>
        <p:nvPicPr>
          <p:cNvPr id="12" name="Picture 11" descr="/Users/jake/Desktop/prediction report/2days_MSE-.9 R2-0.56.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17998" y="16916400"/>
            <a:ext cx="13506418" cy="3534985"/>
          </a:xfrm>
          <a:prstGeom prst="rect">
            <a:avLst/>
          </a:prstGeom>
          <a:noFill/>
          <a:ln>
            <a:noFill/>
          </a:ln>
        </p:spPr>
      </p:pic>
      <p:pic>
        <p:nvPicPr>
          <p:cNvPr id="13" name="Picture 12" descr="/Users/jake/Desktop/prediction report/importance.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590573" y="23366113"/>
            <a:ext cx="6858000" cy="2020648"/>
          </a:xfrm>
          <a:prstGeom prst="rect">
            <a:avLst/>
          </a:prstGeom>
          <a:noFill/>
          <a:ln>
            <a:noFill/>
          </a:ln>
        </p:spPr>
      </p:pic>
      <p:sp>
        <p:nvSpPr>
          <p:cNvPr id="40" name="TextBox 39" descr="Description" title="Title"/>
          <p:cNvSpPr txBox="1"/>
          <p:nvPr/>
        </p:nvSpPr>
        <p:spPr>
          <a:xfrm>
            <a:off x="29489398" y="4877558"/>
            <a:ext cx="9612675" cy="1015663"/>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chorCtr="0">
            <a:spAutoFit/>
          </a:bodyPr>
          <a:lstStyle/>
          <a:p>
            <a:r>
              <a:rPr lang="en-US" sz="6000" dirty="0">
                <a:solidFill>
                  <a:srgbClr val="00B050"/>
                </a:solidFill>
                <a:latin typeface="Calibri Light" panose="020F0302020204030204" pitchFamily="34" charset="0"/>
              </a:rPr>
              <a:t>Prediction Algorithm</a:t>
            </a:r>
          </a:p>
        </p:txBody>
      </p:sp>
      <p:pic>
        <p:nvPicPr>
          <p:cNvPr id="41" name="Picture 40" descr="/Users/jake/Desktop/prediction report/76429_density 14-15.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489398" y="6999938"/>
            <a:ext cx="13506418" cy="3287062"/>
          </a:xfrm>
          <a:prstGeom prst="rect">
            <a:avLst/>
          </a:prstGeom>
          <a:noFill/>
          <a:ln>
            <a:noFill/>
          </a:ln>
        </p:spPr>
      </p:pic>
      <p:pic>
        <p:nvPicPr>
          <p:cNvPr id="43" name="Picture 42" descr="/Users/jake/Desktop/prediction report/dependence.png"/>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718000" y="26234053"/>
            <a:ext cx="13506416" cy="5998547"/>
          </a:xfrm>
          <a:prstGeom prst="rect">
            <a:avLst/>
          </a:prstGeom>
          <a:noFill/>
          <a:ln>
            <a:noFill/>
          </a:ln>
        </p:spPr>
      </p:pic>
      <p:sp>
        <p:nvSpPr>
          <p:cNvPr id="45" name="Rectangle 44"/>
          <p:cNvSpPr/>
          <p:nvPr/>
        </p:nvSpPr>
        <p:spPr>
          <a:xfrm>
            <a:off x="29718000" y="6092425"/>
            <a:ext cx="11430000" cy="1372683"/>
          </a:xfrm>
          <a:prstGeom prst="rect">
            <a:avLst/>
          </a:prstGeom>
        </p:spPr>
        <p:txBody>
          <a:bodyPr wrap="square" numCol="1">
            <a:spAutoFit/>
          </a:bodyPr>
          <a:lstStyle/>
          <a:p>
            <a:pPr algn="just">
              <a:lnSpc>
                <a:spcPct val="80000"/>
              </a:lnSpc>
              <a:buClr>
                <a:schemeClr val="dk1"/>
              </a:buClr>
              <a:buSzPct val="100000"/>
            </a:pPr>
            <a:r>
              <a:rPr lang="en-US" sz="3600" cap="small" dirty="0"/>
              <a:t>Load data: data for single </a:t>
            </a:r>
            <a:r>
              <a:rPr lang="en-US" sz="3600" cap="small" dirty="0" err="1"/>
              <a:t>paystation</a:t>
            </a:r>
            <a:r>
              <a:rPr lang="en-US" sz="3600" cap="small" dirty="0"/>
              <a:t> from 2014 to 2016  </a:t>
            </a:r>
            <a:endParaRPr lang="en" sz="2800" dirty="0">
              <a:solidFill>
                <a:schemeClr val="accent4">
                  <a:lumMod val="10000"/>
                </a:schemeClr>
              </a:solidFill>
              <a:latin typeface="Calibri Light" panose="020F0302020204030204" pitchFamily="34" charset="0"/>
            </a:endParaRPr>
          </a:p>
          <a:p>
            <a:pPr>
              <a:lnSpc>
                <a:spcPct val="80000"/>
              </a:lnSpc>
              <a:buClr>
                <a:schemeClr val="dk1"/>
              </a:buClr>
              <a:buSzPct val="100000"/>
            </a:pPr>
            <a:endParaRPr lang="en" sz="3200" dirty="0">
              <a:solidFill>
                <a:schemeClr val="accent4">
                  <a:lumMod val="10000"/>
                </a:schemeClr>
              </a:solidFill>
              <a:latin typeface="Calibri Light" panose="020F0302020204030204" pitchFamily="34" charset="0"/>
            </a:endParaRPr>
          </a:p>
          <a:p>
            <a:pPr marL="457200" indent="-457200">
              <a:lnSpc>
                <a:spcPct val="80000"/>
              </a:lnSpc>
              <a:buClr>
                <a:schemeClr val="dk1"/>
              </a:buClr>
              <a:buSzPct val="100000"/>
              <a:buFont typeface="Arial" panose="020B0604020202020204" pitchFamily="34" charset="0"/>
              <a:buChar char="•"/>
            </a:pPr>
            <a:endParaRPr lang="en" sz="3200" dirty="0">
              <a:solidFill>
                <a:schemeClr val="accent4">
                  <a:lumMod val="10000"/>
                </a:schemeClr>
              </a:solidFill>
              <a:latin typeface="Calibri Light" panose="020F0302020204030204" pitchFamily="34" charset="0"/>
            </a:endParaRPr>
          </a:p>
        </p:txBody>
      </p:sp>
      <p:sp>
        <p:nvSpPr>
          <p:cNvPr id="46" name="Rectangle 45"/>
          <p:cNvSpPr/>
          <p:nvPr/>
        </p:nvSpPr>
        <p:spPr>
          <a:xfrm>
            <a:off x="29750656" y="10660403"/>
            <a:ext cx="12083144" cy="929485"/>
          </a:xfrm>
          <a:prstGeom prst="rect">
            <a:avLst/>
          </a:prstGeom>
        </p:spPr>
        <p:txBody>
          <a:bodyPr wrap="square" numCol="1">
            <a:spAutoFit/>
          </a:bodyPr>
          <a:lstStyle/>
          <a:p>
            <a:pPr algn="just">
              <a:lnSpc>
                <a:spcPct val="80000"/>
              </a:lnSpc>
              <a:buClr>
                <a:schemeClr val="dk1"/>
              </a:buClr>
              <a:buSzPct val="100000"/>
            </a:pPr>
            <a:r>
              <a:rPr lang="en-US" sz="3600" cap="small" dirty="0"/>
              <a:t>Predict: forecast 14 days of parking and overlay on actual data</a:t>
            </a:r>
            <a:endParaRPr lang="en" sz="3200" dirty="0">
              <a:solidFill>
                <a:schemeClr val="accent4">
                  <a:lumMod val="10000"/>
                </a:schemeClr>
              </a:solidFill>
              <a:latin typeface="Calibri Light" panose="020F0302020204030204" pitchFamily="34" charset="0"/>
            </a:endParaRPr>
          </a:p>
          <a:p>
            <a:pPr marL="457200" indent="-457200">
              <a:lnSpc>
                <a:spcPct val="80000"/>
              </a:lnSpc>
              <a:buClr>
                <a:schemeClr val="dk1"/>
              </a:buClr>
              <a:buSzPct val="100000"/>
              <a:buFont typeface="Arial" panose="020B0604020202020204" pitchFamily="34" charset="0"/>
              <a:buChar char="•"/>
            </a:pPr>
            <a:endParaRPr lang="en" sz="3200" dirty="0">
              <a:solidFill>
                <a:schemeClr val="accent4">
                  <a:lumMod val="10000"/>
                </a:schemeClr>
              </a:solidFill>
              <a:latin typeface="Calibri Light" panose="020F0302020204030204" pitchFamily="34" charset="0"/>
            </a:endParaRPr>
          </a:p>
        </p:txBody>
      </p:sp>
      <p:sp>
        <p:nvSpPr>
          <p:cNvPr id="47" name="Rectangle 46"/>
          <p:cNvSpPr/>
          <p:nvPr/>
        </p:nvSpPr>
        <p:spPr>
          <a:xfrm>
            <a:off x="29807237" y="11265400"/>
            <a:ext cx="12997546" cy="2185214"/>
          </a:xfrm>
          <a:prstGeom prst="rect">
            <a:avLst/>
          </a:prstGeom>
        </p:spPr>
        <p:txBody>
          <a:bodyPr wrap="square" numCol="1" anchor="t">
            <a:spAutoFit/>
          </a:bodyPr>
          <a:lstStyle/>
          <a:p>
            <a:pPr algn="just">
              <a:lnSpc>
                <a:spcPct val="80000"/>
              </a:lnSpc>
              <a:spcAft>
                <a:spcPts val="1200"/>
              </a:spcAft>
              <a:buClr>
                <a:schemeClr val="dk1"/>
              </a:buClr>
              <a:buSzPct val="100000"/>
            </a:pPr>
            <a:r>
              <a:rPr lang="en" sz="2800" b="1" dirty="0">
                <a:solidFill>
                  <a:schemeClr val="accent4">
                    <a:lumMod val="10000"/>
                  </a:schemeClr>
                </a:solidFill>
                <a:latin typeface="Calibri Light" panose="020F0302020204030204" pitchFamily="34" charset="0"/>
              </a:rPr>
              <a:t>Prediction based of following features:</a:t>
            </a:r>
          </a:p>
          <a:p>
            <a:pPr marL="457200" indent="-457200" algn="just">
              <a:lnSpc>
                <a:spcPct val="80000"/>
              </a:lnSpc>
              <a:spcAft>
                <a:spcPts val="1200"/>
              </a:spcAft>
              <a:buClr>
                <a:schemeClr val="dk1"/>
              </a:buClr>
              <a:buSzPct val="100000"/>
              <a:buFont typeface="Arial" panose="020B0604020202020204" pitchFamily="34" charset="0"/>
              <a:buChar char="•"/>
            </a:pPr>
            <a:r>
              <a:rPr lang="en-US" sz="2400" b="1" dirty="0">
                <a:solidFill>
                  <a:schemeClr val="accent4">
                    <a:lumMod val="50000"/>
                  </a:schemeClr>
                </a:solidFill>
                <a:latin typeface="Calibri Light" panose="020F0302020204030204" pitchFamily="34" charset="0"/>
              </a:rPr>
              <a:t>Month</a:t>
            </a:r>
            <a:r>
              <a:rPr lang="en-US" sz="2400" dirty="0">
                <a:solidFill>
                  <a:schemeClr val="accent4">
                    <a:lumMod val="10000"/>
                  </a:schemeClr>
                </a:solidFill>
                <a:latin typeface="Calibri Light" panose="020F0302020204030204" pitchFamily="34" charset="0"/>
              </a:rPr>
              <a:t> (1 to 12), </a:t>
            </a:r>
            <a:r>
              <a:rPr lang="en-US" sz="2400" b="1" dirty="0">
                <a:solidFill>
                  <a:schemeClr val="accent4">
                    <a:lumMod val="50000"/>
                  </a:schemeClr>
                </a:solidFill>
                <a:latin typeface="Calibri Light" panose="020F0302020204030204" pitchFamily="34" charset="0"/>
              </a:rPr>
              <a:t>Weekday</a:t>
            </a:r>
            <a:r>
              <a:rPr lang="en-US" sz="2400" dirty="0">
                <a:solidFill>
                  <a:schemeClr val="accent4">
                    <a:lumMod val="10000"/>
                  </a:schemeClr>
                </a:solidFill>
                <a:latin typeface="Calibri Light" panose="020F0302020204030204" pitchFamily="34" charset="0"/>
              </a:rPr>
              <a:t> (1 to 7), </a:t>
            </a:r>
            <a:r>
              <a:rPr lang="en-US" sz="2400" b="1" dirty="0">
                <a:solidFill>
                  <a:schemeClr val="accent4">
                    <a:lumMod val="50000"/>
                  </a:schemeClr>
                </a:solidFill>
                <a:latin typeface="Calibri Light" panose="020F0302020204030204" pitchFamily="34" charset="0"/>
              </a:rPr>
              <a:t>Hour</a:t>
            </a:r>
            <a:r>
              <a:rPr lang="en-US" sz="2400" dirty="0">
                <a:solidFill>
                  <a:schemeClr val="accent4">
                    <a:lumMod val="10000"/>
                  </a:schemeClr>
                </a:solidFill>
                <a:latin typeface="Calibri Light" panose="020F0302020204030204" pitchFamily="34" charset="0"/>
              </a:rPr>
              <a:t> (0 to 24), </a:t>
            </a:r>
            <a:r>
              <a:rPr lang="en-US" sz="2400" b="1" dirty="0">
                <a:solidFill>
                  <a:schemeClr val="accent4">
                    <a:lumMod val="50000"/>
                  </a:schemeClr>
                </a:solidFill>
                <a:latin typeface="Calibri Light" panose="020F0302020204030204" pitchFamily="34" charset="0"/>
              </a:rPr>
              <a:t>Daily Rain </a:t>
            </a:r>
            <a:r>
              <a:rPr lang="en-US" sz="2400" dirty="0">
                <a:solidFill>
                  <a:schemeClr val="accent4">
                    <a:lumMod val="10000"/>
                  </a:schemeClr>
                </a:solidFill>
                <a:latin typeface="Calibri Light" panose="020F0302020204030204" pitchFamily="34" charset="0"/>
              </a:rPr>
              <a:t>(inches), </a:t>
            </a:r>
            <a:r>
              <a:rPr lang="en-US" sz="2400" b="1" dirty="0">
                <a:solidFill>
                  <a:schemeClr val="accent4">
                    <a:lumMod val="50000"/>
                  </a:schemeClr>
                </a:solidFill>
                <a:latin typeface="Calibri Light" panose="020F0302020204030204" pitchFamily="34" charset="0"/>
              </a:rPr>
              <a:t>Daily Mean Temp </a:t>
            </a:r>
            <a:r>
              <a:rPr lang="en-US" sz="2400" dirty="0">
                <a:solidFill>
                  <a:schemeClr val="accent4">
                    <a:lumMod val="10000"/>
                  </a:schemeClr>
                </a:solidFill>
                <a:latin typeface="Calibri Light" panose="020F0302020204030204" pitchFamily="34" charset="0"/>
              </a:rPr>
              <a:t>(F)</a:t>
            </a:r>
          </a:p>
          <a:p>
            <a:pPr algn="just">
              <a:lnSpc>
                <a:spcPct val="80000"/>
              </a:lnSpc>
              <a:spcAft>
                <a:spcPts val="1200"/>
              </a:spcAft>
              <a:buClr>
                <a:schemeClr val="dk1"/>
              </a:buClr>
              <a:buSzPct val="100000"/>
            </a:pPr>
            <a:r>
              <a:rPr lang="en" sz="2400" b="1" dirty="0">
                <a:solidFill>
                  <a:schemeClr val="accent4">
                    <a:lumMod val="10000"/>
                  </a:schemeClr>
                </a:solidFill>
                <a:latin typeface="Calibri Light" panose="020F0302020204030204" pitchFamily="34" charset="0"/>
              </a:rPr>
              <a:t>Gradient Boosting Paramaters:</a:t>
            </a:r>
          </a:p>
          <a:p>
            <a:pPr marL="342900" indent="-342900" algn="just">
              <a:lnSpc>
                <a:spcPct val="80000"/>
              </a:lnSpc>
              <a:spcAft>
                <a:spcPts val="1200"/>
              </a:spcAft>
              <a:buClr>
                <a:schemeClr val="dk1"/>
              </a:buClr>
              <a:buSzPct val="100000"/>
              <a:buFont typeface="Arial" panose="020B0604020202020204" pitchFamily="34" charset="0"/>
              <a:buChar char="•"/>
            </a:pPr>
            <a:r>
              <a:rPr lang="en-US" sz="2000" i="1" dirty="0" err="1">
                <a:solidFill>
                  <a:schemeClr val="accent4">
                    <a:lumMod val="50000"/>
                  </a:schemeClr>
                </a:solidFill>
                <a:latin typeface="Courier New" panose="02070309020205020404" pitchFamily="49" charset="0"/>
                <a:cs typeface="Courier New" panose="02070309020205020404" pitchFamily="49" charset="0"/>
              </a:rPr>
              <a:t>learning_rate</a:t>
            </a:r>
            <a:r>
              <a:rPr lang="en-US" sz="2000" dirty="0">
                <a:solidFill>
                  <a:schemeClr val="accent4">
                    <a:lumMod val="10000"/>
                  </a:schemeClr>
                </a:solidFill>
                <a:latin typeface="Courier New" panose="02070309020205020404" pitchFamily="49" charset="0"/>
                <a:cs typeface="Courier New" panose="02070309020205020404" pitchFamily="49" charset="0"/>
              </a:rPr>
              <a:t> = 0.1,</a:t>
            </a:r>
            <a:r>
              <a:rPr lang="en-US" sz="2000" i="1" dirty="0">
                <a:solidFill>
                  <a:schemeClr val="accent4">
                    <a:lumMod val="50000"/>
                  </a:schemeClr>
                </a:solidFill>
                <a:latin typeface="Courier New" panose="02070309020205020404" pitchFamily="49" charset="0"/>
                <a:cs typeface="Courier New" panose="02070309020205020404" pitchFamily="49" charset="0"/>
              </a:rPr>
              <a:t> </a:t>
            </a:r>
            <a:r>
              <a:rPr lang="en-US" sz="2000" i="1" dirty="0" err="1">
                <a:solidFill>
                  <a:schemeClr val="accent4">
                    <a:lumMod val="50000"/>
                  </a:schemeClr>
                </a:solidFill>
                <a:latin typeface="Courier New" panose="02070309020205020404" pitchFamily="49" charset="0"/>
                <a:cs typeface="Courier New" panose="02070309020205020404" pitchFamily="49" charset="0"/>
              </a:rPr>
              <a:t>n_estimators</a:t>
            </a:r>
            <a:r>
              <a:rPr lang="en-US" sz="2000" i="1" dirty="0">
                <a:solidFill>
                  <a:schemeClr val="accent4">
                    <a:lumMod val="50000"/>
                  </a:schemeClr>
                </a:solidFill>
                <a:latin typeface="Courier New" panose="02070309020205020404" pitchFamily="49" charset="0"/>
                <a:cs typeface="Courier New" panose="02070309020205020404" pitchFamily="49" charset="0"/>
              </a:rPr>
              <a:t> </a:t>
            </a:r>
            <a:r>
              <a:rPr lang="en-US" sz="2000" dirty="0">
                <a:solidFill>
                  <a:schemeClr val="accent4">
                    <a:lumMod val="10000"/>
                  </a:schemeClr>
                </a:solidFill>
                <a:latin typeface="Courier New" panose="02070309020205020404" pitchFamily="49" charset="0"/>
                <a:cs typeface="Courier New" panose="02070309020205020404" pitchFamily="49" charset="0"/>
              </a:rPr>
              <a:t>= 100, </a:t>
            </a:r>
            <a:r>
              <a:rPr lang="en-US" sz="2000" i="1" dirty="0">
                <a:solidFill>
                  <a:schemeClr val="accent4">
                    <a:lumMod val="50000"/>
                  </a:schemeClr>
                </a:solidFill>
                <a:latin typeface="Courier New" panose="02070309020205020404" pitchFamily="49" charset="0"/>
                <a:cs typeface="Courier New" panose="02070309020205020404" pitchFamily="49" charset="0"/>
              </a:rPr>
              <a:t>alphas</a:t>
            </a:r>
            <a:r>
              <a:rPr lang="en-US" sz="2000" dirty="0">
                <a:solidFill>
                  <a:schemeClr val="accent4">
                    <a:lumMod val="10000"/>
                  </a:schemeClr>
                </a:solidFill>
                <a:latin typeface="Courier New" panose="02070309020205020404" pitchFamily="49" charset="0"/>
                <a:cs typeface="Courier New" panose="02070309020205020404" pitchFamily="49" charset="0"/>
              </a:rPr>
              <a:t> = 0.95, </a:t>
            </a:r>
            <a:r>
              <a:rPr lang="en-US" sz="2000" i="1" dirty="0">
                <a:solidFill>
                  <a:schemeClr val="accent4">
                    <a:lumMod val="50000"/>
                  </a:schemeClr>
                </a:solidFill>
                <a:latin typeface="Courier New" panose="02070309020205020404" pitchFamily="49" charset="0"/>
                <a:cs typeface="Courier New" panose="02070309020205020404" pitchFamily="49" charset="0"/>
              </a:rPr>
              <a:t>depth</a:t>
            </a:r>
            <a:r>
              <a:rPr lang="en-US" sz="2000" dirty="0">
                <a:solidFill>
                  <a:schemeClr val="accent4">
                    <a:lumMod val="10000"/>
                  </a:schemeClr>
                </a:solidFill>
                <a:latin typeface="Courier New" panose="02070309020205020404" pitchFamily="49" charset="0"/>
                <a:cs typeface="Courier New" panose="02070309020205020404" pitchFamily="49" charset="0"/>
              </a:rPr>
              <a:t> = 6, </a:t>
            </a:r>
            <a:r>
              <a:rPr lang="en-US" sz="2000" i="1" dirty="0">
                <a:solidFill>
                  <a:schemeClr val="accent4">
                    <a:lumMod val="50000"/>
                  </a:schemeClr>
                </a:solidFill>
                <a:latin typeface="Courier New" panose="02070309020205020404" pitchFamily="49" charset="0"/>
                <a:cs typeface="Courier New" panose="02070309020205020404" pitchFamily="49" charset="0"/>
              </a:rPr>
              <a:t>loss</a:t>
            </a:r>
            <a:r>
              <a:rPr lang="en-US" sz="2000" dirty="0">
                <a:solidFill>
                  <a:schemeClr val="accent4">
                    <a:lumMod val="10000"/>
                  </a:schemeClr>
                </a:solidFill>
                <a:latin typeface="Courier New" panose="02070309020205020404" pitchFamily="49" charset="0"/>
                <a:cs typeface="Courier New" panose="02070309020205020404" pitchFamily="49" charset="0"/>
              </a:rPr>
              <a:t> = </a:t>
            </a:r>
            <a:r>
              <a:rPr lang="en-US" sz="2000" dirty="0" err="1">
                <a:solidFill>
                  <a:schemeClr val="accent4">
                    <a:lumMod val="10000"/>
                  </a:schemeClr>
                </a:solidFill>
                <a:latin typeface="Courier New" panose="02070309020205020404" pitchFamily="49" charset="0"/>
                <a:cs typeface="Courier New" panose="02070309020205020404" pitchFamily="49" charset="0"/>
              </a:rPr>
              <a:t>huber</a:t>
            </a:r>
            <a:endParaRPr lang="en" sz="2000" dirty="0">
              <a:solidFill>
                <a:schemeClr val="accent4">
                  <a:lumMod val="10000"/>
                </a:schemeClr>
              </a:solidFill>
              <a:latin typeface="Courier New" panose="02070309020205020404" pitchFamily="49" charset="0"/>
              <a:cs typeface="Courier New" panose="02070309020205020404" pitchFamily="49" charset="0"/>
            </a:endParaRPr>
          </a:p>
          <a:p>
            <a:pPr algn="just">
              <a:lnSpc>
                <a:spcPct val="80000"/>
              </a:lnSpc>
              <a:spcAft>
                <a:spcPts val="1200"/>
              </a:spcAft>
              <a:buClr>
                <a:schemeClr val="dk1"/>
              </a:buClr>
              <a:buSzPct val="100000"/>
            </a:pPr>
            <a:endParaRPr lang="en" sz="2400" b="1" dirty="0">
              <a:solidFill>
                <a:schemeClr val="accent4">
                  <a:lumMod val="10000"/>
                </a:schemeClr>
              </a:solidFill>
              <a:latin typeface="Calibri Light" panose="020F0302020204030204" pitchFamily="34" charset="0"/>
            </a:endParaRPr>
          </a:p>
        </p:txBody>
      </p:sp>
      <p:sp>
        <p:nvSpPr>
          <p:cNvPr id="49" name="Rectangle 48"/>
          <p:cNvSpPr/>
          <p:nvPr/>
        </p:nvSpPr>
        <p:spPr>
          <a:xfrm>
            <a:off x="29750656" y="16388241"/>
            <a:ext cx="11430000" cy="546625"/>
          </a:xfrm>
          <a:prstGeom prst="rect">
            <a:avLst/>
          </a:prstGeom>
        </p:spPr>
        <p:txBody>
          <a:bodyPr wrap="square" numCol="1">
            <a:spAutoFit/>
          </a:bodyPr>
          <a:lstStyle/>
          <a:p>
            <a:pPr algn="just">
              <a:lnSpc>
                <a:spcPct val="80000"/>
              </a:lnSpc>
              <a:buClr>
                <a:schemeClr val="dk1"/>
              </a:buClr>
              <a:buSzPct val="100000"/>
            </a:pPr>
            <a:r>
              <a:rPr lang="en-US" sz="3600" cap="small" dirty="0"/>
              <a:t>zoomed in on two forecasted days</a:t>
            </a:r>
            <a:endParaRPr lang="en" sz="3600" dirty="0">
              <a:solidFill>
                <a:schemeClr val="accent4">
                  <a:lumMod val="10000"/>
                </a:schemeClr>
              </a:solidFill>
              <a:latin typeface="Calibri Light" panose="020F0302020204030204" pitchFamily="34" charset="0"/>
            </a:endParaRPr>
          </a:p>
        </p:txBody>
      </p:sp>
      <p:sp>
        <p:nvSpPr>
          <p:cNvPr id="51" name="Rectangle 50"/>
          <p:cNvSpPr/>
          <p:nvPr/>
        </p:nvSpPr>
        <p:spPr>
          <a:xfrm>
            <a:off x="29750656" y="20796242"/>
            <a:ext cx="11430000" cy="546625"/>
          </a:xfrm>
          <a:prstGeom prst="rect">
            <a:avLst/>
          </a:prstGeom>
        </p:spPr>
        <p:txBody>
          <a:bodyPr wrap="square" numCol="1">
            <a:spAutoFit/>
          </a:bodyPr>
          <a:lstStyle/>
          <a:p>
            <a:pPr algn="just">
              <a:lnSpc>
                <a:spcPct val="80000"/>
              </a:lnSpc>
              <a:buClr>
                <a:schemeClr val="dk1"/>
              </a:buClr>
              <a:buSzPct val="100000"/>
            </a:pPr>
            <a:r>
              <a:rPr lang="en-US" sz="3600" cap="small" dirty="0"/>
              <a:t>analyze results: </a:t>
            </a:r>
            <a:endParaRPr lang="en" sz="3200" dirty="0">
              <a:solidFill>
                <a:schemeClr val="accent4">
                  <a:lumMod val="10000"/>
                </a:schemeClr>
              </a:solidFill>
              <a:latin typeface="Calibri Light" panose="020F0302020204030204" pitchFamily="34" charset="0"/>
            </a:endParaRPr>
          </a:p>
        </p:txBody>
      </p:sp>
      <p:pic>
        <p:nvPicPr>
          <p:cNvPr id="52" name="Picture 51" descr="/Users/jake/Desktop/prediction report/wthr_deviance-0.01-350.png"/>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718000" y="22984901"/>
            <a:ext cx="6858000" cy="2020648"/>
          </a:xfrm>
          <a:prstGeom prst="rect">
            <a:avLst/>
          </a:prstGeom>
          <a:noFill/>
          <a:ln>
            <a:noFill/>
          </a:ln>
        </p:spPr>
      </p:pic>
      <p:pic>
        <p:nvPicPr>
          <p:cNvPr id="53" name="Picture 52" descr="/Users/jake/Desktop/prediction report/wthr_MSE-1.26_R2-0.604.png"/>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718000" y="13075181"/>
            <a:ext cx="13501971" cy="3297178"/>
          </a:xfrm>
          <a:prstGeom prst="rect">
            <a:avLst/>
          </a:prstGeom>
          <a:noFill/>
          <a:ln>
            <a:noFill/>
          </a:ln>
        </p:spPr>
      </p:pic>
      <p:sp>
        <p:nvSpPr>
          <p:cNvPr id="54" name="Rectangle 53"/>
          <p:cNvSpPr/>
          <p:nvPr/>
        </p:nvSpPr>
        <p:spPr>
          <a:xfrm>
            <a:off x="29717998" y="21319636"/>
            <a:ext cx="12877800" cy="437043"/>
          </a:xfrm>
          <a:prstGeom prst="rect">
            <a:avLst/>
          </a:prstGeom>
        </p:spPr>
        <p:txBody>
          <a:bodyPr wrap="square" numCol="1">
            <a:spAutoFit/>
          </a:bodyPr>
          <a:lstStyle/>
          <a:p>
            <a:pPr algn="just">
              <a:lnSpc>
                <a:spcPct val="80000"/>
              </a:lnSpc>
              <a:spcAft>
                <a:spcPts val="1200"/>
              </a:spcAft>
              <a:buClr>
                <a:schemeClr val="dk1"/>
              </a:buClr>
              <a:buSzPct val="100000"/>
            </a:pPr>
            <a:r>
              <a:rPr lang="en" sz="2800" b="1" dirty="0">
                <a:solidFill>
                  <a:schemeClr val="accent4">
                    <a:lumMod val="10000"/>
                  </a:schemeClr>
                </a:solidFill>
                <a:latin typeface="Calibri Light" panose="020F0302020204030204" pitchFamily="34" charset="0"/>
              </a:rPr>
              <a:t>14 Day Forcast Error: </a:t>
            </a:r>
            <a:r>
              <a:rPr lang="en" sz="2400" b="1" dirty="0">
                <a:solidFill>
                  <a:schemeClr val="accent4">
                    <a:lumMod val="50000"/>
                  </a:schemeClr>
                </a:solidFill>
                <a:latin typeface="Calibri Light" panose="020F0302020204030204" pitchFamily="34" charset="0"/>
              </a:rPr>
              <a:t>Mean Square Error = 1.26, R2 = 0.60</a:t>
            </a:r>
          </a:p>
        </p:txBody>
      </p:sp>
      <p:sp>
        <p:nvSpPr>
          <p:cNvPr id="56" name="Rectangle 55"/>
          <p:cNvSpPr/>
          <p:nvPr/>
        </p:nvSpPr>
        <p:spPr>
          <a:xfrm>
            <a:off x="29773049" y="21771399"/>
            <a:ext cx="6477000" cy="1181862"/>
          </a:xfrm>
          <a:prstGeom prst="rect">
            <a:avLst/>
          </a:prstGeom>
        </p:spPr>
        <p:txBody>
          <a:bodyPr wrap="square" numCol="1">
            <a:spAutoFit/>
          </a:bodyPr>
          <a:lstStyle/>
          <a:p>
            <a:pPr algn="just">
              <a:lnSpc>
                <a:spcPct val="80000"/>
              </a:lnSpc>
              <a:spcAft>
                <a:spcPts val="1200"/>
              </a:spcAft>
              <a:buClr>
                <a:schemeClr val="dk1"/>
              </a:buClr>
              <a:buSzPct val="100000"/>
            </a:pPr>
            <a:r>
              <a:rPr lang="en" sz="2800" b="1" dirty="0">
                <a:solidFill>
                  <a:schemeClr val="accent4">
                    <a:lumMod val="10000"/>
                  </a:schemeClr>
                </a:solidFill>
                <a:latin typeface="Calibri Light" panose="020F0302020204030204" pitchFamily="34" charset="0"/>
              </a:rPr>
              <a:t>Prediction Convergence:</a:t>
            </a:r>
          </a:p>
          <a:p>
            <a:pPr algn="just">
              <a:lnSpc>
                <a:spcPct val="80000"/>
              </a:lnSpc>
              <a:spcAft>
                <a:spcPts val="1200"/>
              </a:spcAft>
              <a:buClr>
                <a:schemeClr val="dk1"/>
              </a:buClr>
              <a:buSzPct val="100000"/>
            </a:pPr>
            <a:r>
              <a:rPr lang="en" sz="2400" dirty="0">
                <a:solidFill>
                  <a:schemeClr val="accent4">
                    <a:lumMod val="10000"/>
                  </a:schemeClr>
                </a:solidFill>
                <a:latin typeface="Calibri Light" panose="020F0302020204030204" pitchFamily="34" charset="0"/>
              </a:rPr>
              <a:t>Shows required iterations for convergence, based </a:t>
            </a:r>
            <a:r>
              <a:rPr lang="en" sz="2000" dirty="0">
                <a:solidFill>
                  <a:schemeClr val="accent4">
                    <a:lumMod val="10000"/>
                  </a:schemeClr>
                </a:solidFill>
                <a:latin typeface="Calibri Light" panose="020F0302020204030204" pitchFamily="34" charset="0"/>
                <a:cs typeface="Courier New" panose="02070309020205020404" pitchFamily="49" charset="0"/>
              </a:rPr>
              <a:t>off</a:t>
            </a:r>
            <a:r>
              <a:rPr lang="en" sz="2000" i="1" dirty="0">
                <a:solidFill>
                  <a:schemeClr val="accent4">
                    <a:lumMod val="10000"/>
                  </a:schemeClr>
                </a:solidFill>
                <a:latin typeface="Calibri Light" panose="020F0302020204030204" pitchFamily="34" charset="0"/>
                <a:cs typeface="Courier New" panose="02070309020205020404" pitchFamily="49" charset="0"/>
              </a:rPr>
              <a:t> </a:t>
            </a:r>
            <a:r>
              <a:rPr lang="en" sz="2000" i="1" dirty="0">
                <a:solidFill>
                  <a:schemeClr val="accent4">
                    <a:lumMod val="10000"/>
                  </a:schemeClr>
                </a:solidFill>
                <a:latin typeface="Courier New" panose="02070309020205020404" pitchFamily="49" charset="0"/>
                <a:cs typeface="Courier New" panose="02070309020205020404" pitchFamily="49" charset="0"/>
              </a:rPr>
              <a:t>learning_rate </a:t>
            </a:r>
            <a:r>
              <a:rPr lang="en" sz="2400" dirty="0">
                <a:solidFill>
                  <a:schemeClr val="accent4">
                    <a:lumMod val="10000"/>
                  </a:schemeClr>
                </a:solidFill>
                <a:latin typeface="Calibri Light" panose="020F0302020204030204" pitchFamily="34" charset="0"/>
              </a:rPr>
              <a:t>and </a:t>
            </a:r>
            <a:r>
              <a:rPr lang="en" sz="2000" i="1" dirty="0">
                <a:solidFill>
                  <a:schemeClr val="accent4">
                    <a:lumMod val="10000"/>
                  </a:schemeClr>
                </a:solidFill>
                <a:latin typeface="Courier New" panose="02070309020205020404" pitchFamily="49" charset="0"/>
                <a:cs typeface="Courier New" panose="02070309020205020404" pitchFamily="49" charset="0"/>
              </a:rPr>
              <a:t>n_estimators</a:t>
            </a:r>
            <a:endParaRPr lang="en" sz="1800" i="1" dirty="0">
              <a:solidFill>
                <a:schemeClr val="accent4">
                  <a:lumMod val="50000"/>
                </a:schemeClr>
              </a:solidFill>
              <a:latin typeface="Courier New" panose="02070309020205020404" pitchFamily="49" charset="0"/>
              <a:cs typeface="Courier New" panose="02070309020205020404" pitchFamily="49" charset="0"/>
            </a:endParaRPr>
          </a:p>
        </p:txBody>
      </p:sp>
      <p:sp>
        <p:nvSpPr>
          <p:cNvPr id="57" name="Rectangle 56"/>
          <p:cNvSpPr/>
          <p:nvPr/>
        </p:nvSpPr>
        <p:spPr>
          <a:xfrm>
            <a:off x="36493220" y="21797962"/>
            <a:ext cx="6400800" cy="893771"/>
          </a:xfrm>
          <a:prstGeom prst="rect">
            <a:avLst/>
          </a:prstGeom>
        </p:spPr>
        <p:txBody>
          <a:bodyPr wrap="square" numCol="1">
            <a:spAutoFit/>
          </a:bodyPr>
          <a:lstStyle/>
          <a:p>
            <a:pPr algn="just">
              <a:lnSpc>
                <a:spcPct val="80000"/>
              </a:lnSpc>
              <a:spcAft>
                <a:spcPts val="1200"/>
              </a:spcAft>
              <a:buClr>
                <a:schemeClr val="dk1"/>
              </a:buClr>
              <a:buSzPct val="100000"/>
            </a:pPr>
            <a:r>
              <a:rPr lang="en" sz="2800" b="1" dirty="0">
                <a:solidFill>
                  <a:schemeClr val="accent4">
                    <a:lumMod val="10000"/>
                  </a:schemeClr>
                </a:solidFill>
                <a:latin typeface="Calibri Light" panose="020F0302020204030204" pitchFamily="34" charset="0"/>
              </a:rPr>
              <a:t>Feature Importance:</a:t>
            </a:r>
          </a:p>
          <a:p>
            <a:pPr algn="just">
              <a:lnSpc>
                <a:spcPct val="80000"/>
              </a:lnSpc>
              <a:spcAft>
                <a:spcPts val="1200"/>
              </a:spcAft>
              <a:buClr>
                <a:schemeClr val="dk1"/>
              </a:buClr>
              <a:buSzPct val="100000"/>
            </a:pPr>
            <a:r>
              <a:rPr lang="en" sz="2400" dirty="0">
                <a:solidFill>
                  <a:schemeClr val="accent4">
                    <a:lumMod val="10000"/>
                  </a:schemeClr>
                </a:solidFill>
                <a:latin typeface="Calibri Light" panose="020F0302020204030204" pitchFamily="34" charset="0"/>
              </a:rPr>
              <a:t>Shows which features have most prediction impact</a:t>
            </a:r>
            <a:endParaRPr lang="en" sz="2400" b="1" dirty="0">
              <a:solidFill>
                <a:schemeClr val="accent4">
                  <a:lumMod val="50000"/>
                </a:schemeClr>
              </a:solidFill>
              <a:latin typeface="Calibri Light" panose="020F0302020204030204" pitchFamily="34" charset="0"/>
            </a:endParaRPr>
          </a:p>
        </p:txBody>
      </p:sp>
      <p:sp>
        <p:nvSpPr>
          <p:cNvPr id="58" name="Rectangle 57"/>
          <p:cNvSpPr/>
          <p:nvPr/>
        </p:nvSpPr>
        <p:spPr>
          <a:xfrm>
            <a:off x="29773049" y="25244933"/>
            <a:ext cx="13176021" cy="886397"/>
          </a:xfrm>
          <a:prstGeom prst="rect">
            <a:avLst/>
          </a:prstGeom>
        </p:spPr>
        <p:txBody>
          <a:bodyPr wrap="square" numCol="1">
            <a:spAutoFit/>
          </a:bodyPr>
          <a:lstStyle/>
          <a:p>
            <a:pPr algn="just">
              <a:lnSpc>
                <a:spcPct val="80000"/>
              </a:lnSpc>
              <a:spcAft>
                <a:spcPts val="1200"/>
              </a:spcAft>
              <a:buClr>
                <a:schemeClr val="dk1"/>
              </a:buClr>
              <a:buSzPct val="100000"/>
            </a:pPr>
            <a:r>
              <a:rPr lang="en" sz="2800" b="1" dirty="0">
                <a:solidFill>
                  <a:schemeClr val="accent4">
                    <a:lumMod val="10000"/>
                  </a:schemeClr>
                </a:solidFill>
                <a:latin typeface="Calibri Light" panose="020F0302020204030204" pitchFamily="34" charset="0"/>
              </a:rPr>
              <a:t>Feature Dependence:</a:t>
            </a:r>
          </a:p>
          <a:p>
            <a:pPr algn="just">
              <a:lnSpc>
                <a:spcPct val="80000"/>
              </a:lnSpc>
              <a:spcAft>
                <a:spcPts val="1200"/>
              </a:spcAft>
              <a:buClr>
                <a:schemeClr val="dk1"/>
              </a:buClr>
              <a:buSzPct val="100000"/>
            </a:pPr>
            <a:r>
              <a:rPr lang="en" sz="2400" dirty="0">
                <a:solidFill>
                  <a:schemeClr val="accent4">
                    <a:lumMod val="10000"/>
                  </a:schemeClr>
                </a:solidFill>
                <a:latin typeface="Calibri Light" panose="020F0302020204030204" pitchFamily="34" charset="0"/>
              </a:rPr>
              <a:t>Shows which values of each feature contribute to parking load</a:t>
            </a:r>
            <a:endParaRPr lang="en" sz="2400" b="1" dirty="0">
              <a:solidFill>
                <a:schemeClr val="accent4">
                  <a:lumMod val="50000"/>
                </a:schemeClr>
              </a:solidFill>
              <a:latin typeface="Calibri Light" panose="020F0302020204030204" pitchFamily="34" charset="0"/>
            </a:endParaRPr>
          </a:p>
        </p:txBody>
      </p:sp>
      <p:sp>
        <p:nvSpPr>
          <p:cNvPr id="59" name="Rectangle 58"/>
          <p:cNvSpPr/>
          <p:nvPr/>
        </p:nvSpPr>
        <p:spPr>
          <a:xfrm>
            <a:off x="29718000" y="6616152"/>
            <a:ext cx="13176021" cy="395173"/>
          </a:xfrm>
          <a:prstGeom prst="rect">
            <a:avLst/>
          </a:prstGeom>
        </p:spPr>
        <p:txBody>
          <a:bodyPr wrap="square" numCol="1">
            <a:spAutoFit/>
          </a:bodyPr>
          <a:lstStyle/>
          <a:p>
            <a:pPr algn="just">
              <a:lnSpc>
                <a:spcPct val="80000"/>
              </a:lnSpc>
              <a:spcAft>
                <a:spcPts val="1200"/>
              </a:spcAft>
              <a:buClr>
                <a:schemeClr val="dk1"/>
              </a:buClr>
              <a:buSzPct val="100000"/>
            </a:pPr>
            <a:r>
              <a:rPr lang="en-US" sz="2400" dirty="0">
                <a:solidFill>
                  <a:schemeClr val="accent4">
                    <a:lumMod val="10000"/>
                  </a:schemeClr>
                </a:solidFill>
                <a:latin typeface="Calibri Light" panose="020F0302020204030204" pitchFamily="34" charset="0"/>
              </a:rPr>
              <a:t>Histogram with x axis being hourly date and y axis, number of transactions at </a:t>
            </a:r>
            <a:r>
              <a:rPr lang="en-US" sz="2400" dirty="0" err="1">
                <a:solidFill>
                  <a:schemeClr val="accent4">
                    <a:lumMod val="10000"/>
                  </a:schemeClr>
                </a:solidFill>
                <a:latin typeface="Calibri Light" panose="020F0302020204030204" pitchFamily="34" charset="0"/>
              </a:rPr>
              <a:t>paystation</a:t>
            </a:r>
            <a:endParaRPr lang="en" sz="2400" b="1" dirty="0">
              <a:solidFill>
                <a:schemeClr val="accent4">
                  <a:lumMod val="50000"/>
                </a:schemeClr>
              </a:solidFill>
              <a:latin typeface="Calibri Light" panose="020F0302020204030204" pitchFamily="34" charset="0"/>
            </a:endParaRPr>
          </a:p>
        </p:txBody>
      </p:sp>
      <p:sp>
        <p:nvSpPr>
          <p:cNvPr id="61" name="Rectangle 60"/>
          <p:cNvSpPr/>
          <p:nvPr/>
        </p:nvSpPr>
        <p:spPr>
          <a:xfrm>
            <a:off x="14443899" y="13928673"/>
            <a:ext cx="4972289" cy="534987"/>
          </a:xfrm>
          <a:prstGeom prst="rect">
            <a:avLst/>
          </a:prstGeom>
        </p:spPr>
        <p:txBody>
          <a:bodyPr wrap="square" numCol="1">
            <a:spAutoFit/>
          </a:bodyPr>
          <a:lstStyle/>
          <a:p>
            <a:pPr algn="just">
              <a:lnSpc>
                <a:spcPct val="80000"/>
              </a:lnSpc>
              <a:buClr>
                <a:schemeClr val="dk1"/>
              </a:buClr>
              <a:buSzPct val="100000"/>
            </a:pPr>
            <a:r>
              <a:rPr lang="en-US" sz="3600" cap="small" dirty="0"/>
              <a:t>Downtown prediction:</a:t>
            </a:r>
            <a:endParaRPr lang="en" sz="3200" dirty="0">
              <a:solidFill>
                <a:schemeClr val="accent4">
                  <a:lumMod val="10000"/>
                </a:schemeClr>
              </a:solidFill>
              <a:latin typeface="Calibri Light" panose="020F0302020204030204" pitchFamily="34" charset="0"/>
            </a:endParaRPr>
          </a:p>
        </p:txBody>
      </p:sp>
      <p:sp>
        <p:nvSpPr>
          <p:cNvPr id="62" name="Rectangle 61"/>
          <p:cNvSpPr/>
          <p:nvPr/>
        </p:nvSpPr>
        <p:spPr>
          <a:xfrm>
            <a:off x="14443330" y="14493610"/>
            <a:ext cx="11188217" cy="1434239"/>
          </a:xfrm>
          <a:prstGeom prst="rect">
            <a:avLst/>
          </a:prstGeom>
        </p:spPr>
        <p:txBody>
          <a:bodyPr wrap="square" numCol="1">
            <a:spAutoFit/>
          </a:bodyPr>
          <a:lstStyle/>
          <a:p>
            <a:pPr marL="457200" indent="-457200" algn="just">
              <a:lnSpc>
                <a:spcPct val="80000"/>
              </a:lnSpc>
              <a:spcAft>
                <a:spcPts val="1200"/>
              </a:spcAft>
              <a:buClr>
                <a:schemeClr val="dk1"/>
              </a:buClr>
              <a:buSzPct val="100000"/>
              <a:buFont typeface="Arial" panose="020B0604020202020204" pitchFamily="34" charset="0"/>
              <a:buChar char="•"/>
            </a:pPr>
            <a:r>
              <a:rPr lang="en" sz="2800" dirty="0">
                <a:solidFill>
                  <a:schemeClr val="accent4">
                    <a:lumMod val="10000"/>
                  </a:schemeClr>
                </a:solidFill>
                <a:latin typeface="Calibri Light" panose="020F0302020204030204" pitchFamily="34" charset="0"/>
              </a:rPr>
              <a:t>Prediciton for </a:t>
            </a:r>
            <a:r>
              <a:rPr lang="en" sz="2800" b="1" dirty="0">
                <a:solidFill>
                  <a:schemeClr val="accent4">
                    <a:lumMod val="10000"/>
                  </a:schemeClr>
                </a:solidFill>
                <a:latin typeface="Calibri Light" panose="020F0302020204030204" pitchFamily="34" charset="0"/>
              </a:rPr>
              <a:t>June 19</a:t>
            </a:r>
            <a:r>
              <a:rPr lang="en" sz="2800" b="1" baseline="30000" dirty="0">
                <a:solidFill>
                  <a:schemeClr val="accent4">
                    <a:lumMod val="10000"/>
                  </a:schemeClr>
                </a:solidFill>
                <a:latin typeface="Calibri Light" panose="020F0302020204030204" pitchFamily="34" charset="0"/>
              </a:rPr>
              <a:t>th</a:t>
            </a:r>
            <a:r>
              <a:rPr lang="en" sz="2800" b="1" dirty="0">
                <a:solidFill>
                  <a:schemeClr val="accent4">
                    <a:lumMod val="10000"/>
                  </a:schemeClr>
                </a:solidFill>
                <a:latin typeface="Calibri Light" panose="020F0302020204030204" pitchFamily="34" charset="0"/>
              </a:rPr>
              <a:t> 2016, 12:00 PM</a:t>
            </a:r>
          </a:p>
          <a:p>
            <a:pPr marL="457200" indent="-457200" algn="just">
              <a:lnSpc>
                <a:spcPct val="80000"/>
              </a:lnSpc>
              <a:spcAft>
                <a:spcPts val="1200"/>
              </a:spcAft>
              <a:buClr>
                <a:schemeClr val="dk1"/>
              </a:buClr>
              <a:buSzPct val="100000"/>
              <a:buFont typeface="Arial" panose="020B0604020202020204" pitchFamily="34" charset="0"/>
              <a:buChar char="•"/>
            </a:pPr>
            <a:r>
              <a:rPr lang="en" sz="2800" dirty="0">
                <a:solidFill>
                  <a:schemeClr val="accent4">
                    <a:lumMod val="10000"/>
                  </a:schemeClr>
                </a:solidFill>
                <a:latin typeface="Calibri Light" panose="020F0302020204030204" pitchFamily="34" charset="0"/>
              </a:rPr>
              <a:t>Streets are colored based of the prediction density </a:t>
            </a:r>
          </a:p>
          <a:p>
            <a:pPr marL="457200" indent="-457200" algn="just">
              <a:lnSpc>
                <a:spcPct val="80000"/>
              </a:lnSpc>
              <a:spcAft>
                <a:spcPts val="1200"/>
              </a:spcAft>
              <a:buClr>
                <a:schemeClr val="dk1"/>
              </a:buClr>
              <a:buSzPct val="100000"/>
              <a:buFont typeface="Arial" panose="020B0604020202020204" pitchFamily="34" charset="0"/>
              <a:buChar char="•"/>
            </a:pPr>
            <a:r>
              <a:rPr lang="en" sz="2800" dirty="0">
                <a:solidFill>
                  <a:schemeClr val="accent4">
                    <a:lumMod val="10000"/>
                  </a:schemeClr>
                </a:solidFill>
                <a:latin typeface="Calibri Light" panose="020F0302020204030204" pitchFamily="34" charset="0"/>
              </a:rPr>
              <a:t>Colors fade from </a:t>
            </a:r>
            <a:r>
              <a:rPr lang="en" sz="2800" dirty="0">
                <a:solidFill>
                  <a:srgbClr val="FF0000"/>
                </a:solidFill>
                <a:latin typeface="Calibri Light" panose="020F0302020204030204" pitchFamily="34" charset="0"/>
              </a:rPr>
              <a:t>RED</a:t>
            </a:r>
            <a:r>
              <a:rPr lang="en" sz="2800" dirty="0">
                <a:solidFill>
                  <a:schemeClr val="accent4">
                    <a:lumMod val="10000"/>
                  </a:schemeClr>
                </a:solidFill>
                <a:latin typeface="Calibri Light" panose="020F0302020204030204" pitchFamily="34" charset="0"/>
              </a:rPr>
              <a:t> = full to </a:t>
            </a:r>
            <a:r>
              <a:rPr lang="en" sz="2800" dirty="0">
                <a:solidFill>
                  <a:srgbClr val="00B050"/>
                </a:solidFill>
                <a:latin typeface="Calibri Light" panose="020F0302020204030204" pitchFamily="34" charset="0"/>
              </a:rPr>
              <a:t>GREEN</a:t>
            </a:r>
            <a:r>
              <a:rPr lang="en" sz="2800" dirty="0">
                <a:solidFill>
                  <a:schemeClr val="accent4">
                    <a:lumMod val="10000"/>
                  </a:schemeClr>
                </a:solidFill>
                <a:latin typeface="Calibri Light" panose="020F0302020204030204" pitchFamily="34" charset="0"/>
              </a:rPr>
              <a:t> = empty</a:t>
            </a:r>
            <a:endParaRPr lang="en" sz="2400" dirty="0">
              <a:solidFill>
                <a:schemeClr val="accent4">
                  <a:lumMod val="50000"/>
                </a:schemeClr>
              </a:solidFill>
              <a:latin typeface="Calibri Light" panose="020F0302020204030204" pitchFamily="34" charset="0"/>
            </a:endParaRPr>
          </a:p>
        </p:txBody>
      </p:sp>
      <p:sp>
        <p:nvSpPr>
          <p:cNvPr id="29" name="Rectangle 28"/>
          <p:cNvSpPr/>
          <p:nvPr/>
        </p:nvSpPr>
        <p:spPr>
          <a:xfrm>
            <a:off x="1469554" y="3641047"/>
            <a:ext cx="7146438" cy="698012"/>
          </a:xfrm>
          <a:prstGeom prst="rect">
            <a:avLst/>
          </a:prstGeom>
        </p:spPr>
        <p:txBody>
          <a:bodyPr wrap="square" numCol="1" anchor="t">
            <a:spAutoFit/>
          </a:bodyPr>
          <a:lstStyle/>
          <a:p>
            <a:pPr algn="just">
              <a:lnSpc>
                <a:spcPct val="80000"/>
              </a:lnSpc>
              <a:buClr>
                <a:schemeClr val="dk1"/>
              </a:buClr>
              <a:buSzPct val="100000"/>
            </a:pPr>
            <a:r>
              <a:rPr lang="en-US" sz="4800" cap="small" dirty="0">
                <a:solidFill>
                  <a:srgbClr val="727272"/>
                </a:solidFill>
                <a:latin typeface="Calibri Light" panose="020F0302020204030204" pitchFamily="34" charset="0"/>
              </a:rPr>
              <a:t>www.urbanparking.xyz</a:t>
            </a:r>
            <a:endParaRPr lang="en-US" sz="4400" dirty="0">
              <a:solidFill>
                <a:srgbClr val="727272"/>
              </a:solidFill>
              <a:latin typeface="Calibri Light" panose="020F0302020204030204" pitchFamily="34" charset="0"/>
            </a:endParaRPr>
          </a:p>
        </p:txBody>
      </p:sp>
      <p:pic>
        <p:nvPicPr>
          <p:cNvPr id="4" name="Picture 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47902" y="31492231"/>
            <a:ext cx="2738603" cy="1053564"/>
          </a:xfrm>
          <a:prstGeom prst="rect">
            <a:avLst/>
          </a:prstGeom>
        </p:spPr>
      </p:pic>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72120" y="31551723"/>
            <a:ext cx="892727" cy="903675"/>
          </a:xfrm>
          <a:prstGeom prst="rect">
            <a:avLst/>
          </a:prstGeom>
        </p:spPr>
      </p:pic>
      <p:pic>
        <p:nvPicPr>
          <p:cNvPr id="8" name="Picture 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37875" y="31522488"/>
            <a:ext cx="979812" cy="978172"/>
          </a:xfrm>
          <a:prstGeom prst="rect">
            <a:avLst/>
          </a:prstGeom>
        </p:spPr>
      </p:pic>
      <p:pic>
        <p:nvPicPr>
          <p:cNvPr id="10" name="Picture 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084713" y="31641396"/>
            <a:ext cx="1516378" cy="813537"/>
          </a:xfrm>
          <a:prstGeom prst="rect">
            <a:avLst/>
          </a:prstGeom>
        </p:spPr>
      </p:pic>
      <p:pic>
        <p:nvPicPr>
          <p:cNvPr id="11" name="Picture 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06332" y="31117570"/>
            <a:ext cx="1557539" cy="1559043"/>
          </a:xfrm>
          <a:prstGeom prst="rect">
            <a:avLst/>
          </a:prstGeom>
        </p:spPr>
      </p:pic>
      <p:pic>
        <p:nvPicPr>
          <p:cNvPr id="14" name="Picture 1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411664" y="385201"/>
            <a:ext cx="4930607" cy="2425647"/>
          </a:xfrm>
          <a:prstGeom prst="rect">
            <a:avLst/>
          </a:prstGeom>
        </p:spPr>
      </p:pic>
      <p:pic>
        <p:nvPicPr>
          <p:cNvPr id="39" name="Picture 38"/>
          <p:cNvPicPr>
            <a:picLocks noChangeAspect="1"/>
          </p:cNvPicPr>
          <p:nvPr/>
        </p:nvPicPr>
        <p:blipFill rotWithShape="1">
          <a:blip r:embed="rId20">
            <a:extLst>
              <a:ext uri="{28A0092B-C50C-407E-A947-70E740481C1C}">
                <a14:useLocalDpi xmlns:a14="http://schemas.microsoft.com/office/drawing/2010/main" val="0"/>
              </a:ext>
            </a:extLst>
          </a:blip>
          <a:srcRect b="30097"/>
          <a:stretch/>
        </p:blipFill>
        <p:spPr>
          <a:xfrm>
            <a:off x="33888301" y="633697"/>
            <a:ext cx="3810000" cy="2183900"/>
          </a:xfrm>
          <a:prstGeom prst="rect">
            <a:avLst/>
          </a:prstGeom>
        </p:spPr>
      </p:pic>
      <p:sp>
        <p:nvSpPr>
          <p:cNvPr id="44" name="Rectangle 43"/>
          <p:cNvSpPr/>
          <p:nvPr/>
        </p:nvSpPr>
        <p:spPr>
          <a:xfrm>
            <a:off x="288508" y="30524856"/>
            <a:ext cx="10629280" cy="597087"/>
          </a:xfrm>
          <a:prstGeom prst="rect">
            <a:avLst/>
          </a:prstGeom>
        </p:spPr>
        <p:txBody>
          <a:bodyPr wrap="square" numCol="1">
            <a:spAutoFit/>
          </a:bodyPr>
          <a:lstStyle/>
          <a:p>
            <a:pPr algn="just">
              <a:lnSpc>
                <a:spcPct val="80000"/>
              </a:lnSpc>
              <a:buClr>
                <a:schemeClr val="dk1"/>
              </a:buClr>
              <a:buSzPct val="100000"/>
            </a:pPr>
            <a:r>
              <a:rPr lang="en-US" sz="4000" cap="small" dirty="0">
                <a:solidFill>
                  <a:srgbClr val="00B050"/>
                </a:solidFill>
              </a:rPr>
              <a:t>Powered by:</a:t>
            </a:r>
            <a:endParaRPr lang="en" sz="3600" dirty="0">
              <a:solidFill>
                <a:srgbClr val="00B050"/>
              </a:solidFill>
              <a:latin typeface="Calibri Light" panose="020F0302020204030204" pitchFamily="34" charset="0"/>
            </a:endParaRPr>
          </a:p>
        </p:txBody>
      </p:sp>
      <p:pic>
        <p:nvPicPr>
          <p:cNvPr id="6" name="Picture 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395450" y="7033409"/>
            <a:ext cx="3810553" cy="6737939"/>
          </a:xfrm>
          <a:prstGeom prst="rect">
            <a:avLst/>
          </a:prstGeom>
        </p:spPr>
      </p:pic>
      <p:pic>
        <p:nvPicPr>
          <p:cNvPr id="15" name="Picture 14"/>
          <p:cNvPicPr>
            <a:picLocks noChangeAspect="1"/>
          </p:cNvPicPr>
          <p:nvPr/>
        </p:nvPicPr>
        <p:blipFill>
          <a:blip r:embed="rId22">
            <a:extLst>
              <a:ext uri="{28A0092B-C50C-407E-A947-70E740481C1C}">
                <a14:useLocalDpi xmlns:a14="http://schemas.microsoft.com/office/drawing/2010/main" val="0"/>
              </a:ext>
            </a:extLst>
          </a:blip>
          <a:srcRect l="115" t="3014" r="-115" b="-33"/>
          <a:stretch>
            <a:fillRect/>
          </a:stretch>
        </p:blipFill>
        <p:spPr>
          <a:xfrm>
            <a:off x="18361025" y="7033409"/>
            <a:ext cx="10495381" cy="6668177"/>
          </a:xfrm>
          <a:prstGeom prst="rect">
            <a:avLst/>
          </a:prstGeom>
        </p:spPr>
      </p:pic>
      <p:sp>
        <p:nvSpPr>
          <p:cNvPr id="17" name="Rectangle 16"/>
          <p:cNvSpPr/>
          <p:nvPr/>
        </p:nvSpPr>
        <p:spPr>
          <a:xfrm>
            <a:off x="14254163" y="4962525"/>
            <a:ext cx="7067362" cy="1016000"/>
          </a:xfrm>
          <a:prstGeom prst="rect">
            <a:avLst/>
          </a:prstGeom>
        </p:spPr>
        <p:txBody>
          <a:bodyPr wrap="square" anchor="t">
            <a:spAutoFit/>
          </a:bodyPr>
          <a:lstStyle/>
          <a:p>
            <a:r>
              <a:rPr lang="en-US" sz="6000" dirty="0">
                <a:solidFill>
                  <a:srgbClr val="00B050"/>
                </a:solidFill>
                <a:latin typeface="Calibri Light" panose="020F0302020204030204" pitchFamily="34" charset="0"/>
              </a:rPr>
              <a:t>Web Front End</a:t>
            </a:r>
            <a:endParaRPr lang="en-US" altLang="zh-CN" sz="4800" dirty="0">
              <a:solidFill>
                <a:srgbClr val="00B050"/>
              </a:solidFill>
              <a:latin typeface="Calibri Light" panose="020F0302020204030204" pitchFamily="34" charset="0"/>
            </a:endParaRPr>
          </a:p>
        </p:txBody>
      </p:sp>
      <p:sp>
        <p:nvSpPr>
          <p:cNvPr id="19" name="Rectangle 18"/>
          <p:cNvSpPr/>
          <p:nvPr/>
        </p:nvSpPr>
        <p:spPr>
          <a:xfrm>
            <a:off x="18360839" y="6098567"/>
            <a:ext cx="4495333" cy="535531"/>
          </a:xfrm>
          <a:prstGeom prst="rect">
            <a:avLst/>
          </a:prstGeom>
        </p:spPr>
        <p:txBody>
          <a:bodyPr wrap="none">
            <a:spAutoFit/>
          </a:bodyPr>
          <a:lstStyle/>
          <a:p>
            <a:pPr algn="just">
              <a:lnSpc>
                <a:spcPct val="80000"/>
              </a:lnSpc>
              <a:buClr>
                <a:schemeClr val="dk1"/>
              </a:buClr>
              <a:buSzPct val="100000"/>
            </a:pPr>
            <a:r>
              <a:rPr lang="en-US" sz="3600" cap="small" dirty="0"/>
              <a:t>Local parking spot data:</a:t>
            </a:r>
            <a:endParaRPr lang="en" sz="3600" dirty="0">
              <a:solidFill>
                <a:schemeClr val="accent4">
                  <a:lumMod val="10000"/>
                </a:schemeClr>
              </a:solidFill>
              <a:latin typeface="Calibri Light" panose="020F0302020204030204" pitchFamily="34" charset="0"/>
            </a:endParaRPr>
          </a:p>
        </p:txBody>
      </p:sp>
      <p:sp>
        <p:nvSpPr>
          <p:cNvPr id="55" name="Rectangle 54"/>
          <p:cNvSpPr/>
          <p:nvPr/>
        </p:nvSpPr>
        <p:spPr>
          <a:xfrm>
            <a:off x="14254665" y="6126931"/>
            <a:ext cx="3435556" cy="546625"/>
          </a:xfrm>
          <a:prstGeom prst="rect">
            <a:avLst/>
          </a:prstGeom>
        </p:spPr>
        <p:txBody>
          <a:bodyPr wrap="none">
            <a:spAutoFit/>
          </a:bodyPr>
          <a:lstStyle/>
          <a:p>
            <a:pPr algn="just">
              <a:lnSpc>
                <a:spcPct val="80000"/>
              </a:lnSpc>
              <a:buClr>
                <a:schemeClr val="dk1"/>
              </a:buClr>
              <a:buSzPct val="100000"/>
            </a:pPr>
            <a:r>
              <a:rPr lang="en-US" sz="3600" cap="small" dirty="0"/>
              <a:t>Navigation Menu:</a:t>
            </a:r>
            <a:endParaRPr lang="en" sz="3600" dirty="0">
              <a:solidFill>
                <a:schemeClr val="accent4">
                  <a:lumMod val="10000"/>
                </a:schemeClr>
              </a:solidFill>
              <a:latin typeface="Calibri Light" panose="020F0302020204030204" pitchFamily="34" charset="0"/>
            </a:endParaRPr>
          </a:p>
        </p:txBody>
      </p:sp>
      <p:sp>
        <p:nvSpPr>
          <p:cNvPr id="9" name="TextBox 8"/>
          <p:cNvSpPr txBox="1"/>
          <p:nvPr/>
        </p:nvSpPr>
        <p:spPr>
          <a:xfrm>
            <a:off x="1671638" y="15640050"/>
            <a:ext cx="11593512" cy="4524315"/>
          </a:xfrm>
          <a:prstGeom prst="rect">
            <a:avLst/>
          </a:prstGeom>
        </p:spPr>
        <p:txBody>
          <a:bodyPr wrap="square" rtlCol="0" anchor="t">
            <a:spAutoFit/>
          </a:bodyPr>
          <a:lstStyle/>
          <a:p>
            <a:pPr algn="just"/>
            <a:r>
              <a:rPr lang="en-US" sz="3200" dirty="0">
                <a:solidFill>
                  <a:srgbClr val="000000"/>
                </a:solidFill>
                <a:latin typeface="Calibri Light"/>
              </a:rPr>
              <a:t>The framework is built using Flask and runs on an Amazon EC2 instance using Amazon's Elastic Beanstalk, serving a RESTful API to front end clients. Ultimately, this serves as an intermediary between the database and the front end. Using REST API means that the back end can support any front end client with an HTTP connection.</a:t>
            </a:r>
          </a:p>
          <a:p>
            <a:pPr algn="just"/>
            <a:endParaRPr lang="en-US" sz="3200" dirty="0">
              <a:solidFill>
                <a:srgbClr val="000000"/>
              </a:solidFill>
              <a:latin typeface="Calibri Light"/>
            </a:endParaRPr>
          </a:p>
          <a:p>
            <a:pPr algn="just"/>
            <a:r>
              <a:rPr lang="en-US" sz="3200" dirty="0">
                <a:solidFill>
                  <a:srgbClr val="000000"/>
                </a:solidFill>
                <a:latin typeface="Calibri Light"/>
              </a:rPr>
              <a:t>Raw transaction data, pay station information, analytics generated by the prediction algorithm, and other insights are stored in a MySQL database. </a:t>
            </a:r>
          </a:p>
        </p:txBody>
      </p:sp>
      <p:pic>
        <p:nvPicPr>
          <p:cNvPr id="20" name="Picture 19"/>
          <p:cNvPicPr>
            <a:picLocks noChangeAspect="1"/>
          </p:cNvPicPr>
          <p:nvPr/>
        </p:nvPicPr>
        <p:blipFill>
          <a:blip r:embed="rId23">
            <a:extLst>
              <a:ext uri="{28A0092B-C50C-407E-A947-70E740481C1C}">
                <a14:useLocalDpi xmlns:a14="http://schemas.microsoft.com/office/drawing/2010/main" val="0"/>
              </a:ext>
            </a:extLst>
          </a:blip>
          <a:srcRect l="-578" t="384" r="-978" b="36133"/>
          <a:stretch>
            <a:fillRect/>
          </a:stretch>
        </p:blipFill>
        <p:spPr>
          <a:xfrm>
            <a:off x="14336713" y="16027896"/>
            <a:ext cx="14817766" cy="9662419"/>
          </a:xfrm>
          <a:prstGeom prst="rect">
            <a:avLst/>
          </a:prstGeom>
        </p:spPr>
      </p:pic>
      <p:sp>
        <p:nvSpPr>
          <p:cNvPr id="63" name="TextBox 62" descr="Description" title="Title"/>
          <p:cNvSpPr txBox="1"/>
          <p:nvPr/>
        </p:nvSpPr>
        <p:spPr>
          <a:xfrm>
            <a:off x="14435064" y="25869810"/>
            <a:ext cx="9612675" cy="1015663"/>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chorCtr="0">
            <a:spAutoFit/>
          </a:bodyPr>
          <a:lstStyle/>
          <a:p>
            <a:r>
              <a:rPr lang="en-US" sz="6000" dirty="0">
                <a:solidFill>
                  <a:srgbClr val="00B050"/>
                </a:solidFill>
                <a:latin typeface="Calibri Light" panose="020F0302020204030204" pitchFamily="34" charset="0"/>
              </a:rPr>
              <a:t>Mobile Front End</a:t>
            </a:r>
          </a:p>
        </p:txBody>
      </p:sp>
      <p:pic>
        <p:nvPicPr>
          <p:cNvPr id="3" name="Picture 2" descr="signin.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4473141" y="27253183"/>
            <a:ext cx="3002401" cy="5337601"/>
          </a:xfrm>
          <a:prstGeom prst="rect">
            <a:avLst/>
          </a:prstGeom>
          <a:ln>
            <a:solidFill>
              <a:srgbClr val="151616"/>
            </a:solidFill>
          </a:ln>
        </p:spPr>
      </p:pic>
      <p:pic>
        <p:nvPicPr>
          <p:cNvPr id="21" name="Picture 20" descr="lots.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976924" y="27253183"/>
            <a:ext cx="2982698" cy="5302575"/>
          </a:xfrm>
          <a:prstGeom prst="rect">
            <a:avLst/>
          </a:prstGeom>
          <a:ln>
            <a:solidFill>
              <a:srgbClr val="151616"/>
            </a:solidFill>
          </a:ln>
        </p:spPr>
      </p:pic>
      <p:pic>
        <p:nvPicPr>
          <p:cNvPr id="22" name="Picture 21" descr="lines.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1523946" y="27253183"/>
            <a:ext cx="3002400" cy="5337600"/>
          </a:xfrm>
          <a:prstGeom prst="rect">
            <a:avLst/>
          </a:prstGeom>
          <a:ln>
            <a:solidFill>
              <a:srgbClr val="151616"/>
            </a:solidFill>
          </a:ln>
        </p:spPr>
      </p:pic>
      <p:sp>
        <p:nvSpPr>
          <p:cNvPr id="60" name="Rectangle 59"/>
          <p:cNvSpPr/>
          <p:nvPr/>
        </p:nvSpPr>
        <p:spPr>
          <a:xfrm>
            <a:off x="1671039" y="14535509"/>
            <a:ext cx="11393876" cy="1015663"/>
          </a:xfrm>
          <a:prstGeom prst="rect">
            <a:avLst/>
          </a:prstGeom>
        </p:spPr>
        <p:txBody>
          <a:bodyPr wrap="square" anchor="t">
            <a:spAutoFit/>
          </a:bodyPr>
          <a:lstStyle/>
          <a:p>
            <a:r>
              <a:rPr lang="en-US" sz="6000" dirty="0">
                <a:solidFill>
                  <a:srgbClr val="00B050"/>
                </a:solidFill>
                <a:latin typeface="Calibri Light" panose="020F0302020204030204" pitchFamily="34" charset="0"/>
              </a:rPr>
              <a:t>Back End </a:t>
            </a:r>
            <a:endParaRPr lang="en-US" altLang="zh-CN" sz="6000" dirty="0">
              <a:solidFill>
                <a:srgbClr val="00B050"/>
              </a:solidFill>
              <a:latin typeface="Calibri Light" panose="020F0302020204030204" pitchFamily="34" charset="0"/>
            </a:endParaRPr>
          </a:p>
        </p:txBody>
      </p:sp>
      <p:pic>
        <p:nvPicPr>
          <p:cNvPr id="23" name="Picture 22" descr="Image"/>
          <p:cNvPicPr>
            <a:picLocks noChangeAspect="1"/>
          </p:cNvPicPr>
          <p:nvPr/>
        </p:nvPicPr>
        <p:blipFill>
          <a:blip r:embed="rId27"/>
          <a:stretch>
            <a:fillRect/>
          </a:stretch>
        </p:blipFill>
        <p:spPr>
          <a:xfrm>
            <a:off x="25081539" y="27249438"/>
            <a:ext cx="3087177" cy="5494325"/>
          </a:xfrm>
          <a:prstGeom prst="rect">
            <a:avLst/>
          </a:prstGeom>
        </p:spPr>
      </p:pic>
      <p:pic>
        <p:nvPicPr>
          <p:cNvPr id="18" name="Picture 17" descr="Image"/>
          <p:cNvPicPr>
            <a:picLocks noChangeAspect="1"/>
          </p:cNvPicPr>
          <p:nvPr/>
        </p:nvPicPr>
        <p:blipFill>
          <a:blip r:embed="rId28"/>
          <a:srcRect l="-90" t="-18" r="90" b="12312"/>
          <a:stretch>
            <a:fillRect/>
          </a:stretch>
        </p:blipFill>
        <p:spPr>
          <a:xfrm>
            <a:off x="1565442" y="21216194"/>
            <a:ext cx="12081050" cy="8680162"/>
          </a:xfrm>
          <a:prstGeom prst="rect">
            <a:avLst/>
          </a:prstGeom>
        </p:spPr>
      </p:pic>
      <p:sp>
        <p:nvSpPr>
          <p:cNvPr id="64" name="Rectangle 63"/>
          <p:cNvSpPr/>
          <p:nvPr/>
        </p:nvSpPr>
        <p:spPr>
          <a:xfrm>
            <a:off x="1671039" y="20573909"/>
            <a:ext cx="4972289" cy="535531"/>
          </a:xfrm>
          <a:prstGeom prst="rect">
            <a:avLst/>
          </a:prstGeom>
        </p:spPr>
        <p:txBody>
          <a:bodyPr wrap="square" numCol="1" anchor="t">
            <a:spAutoFit/>
          </a:bodyPr>
          <a:lstStyle/>
          <a:p>
            <a:pPr algn="just">
              <a:lnSpc>
                <a:spcPct val="80000"/>
              </a:lnSpc>
              <a:buClr>
                <a:schemeClr val="dk1"/>
              </a:buClr>
              <a:buSzPct val="100000"/>
            </a:pPr>
            <a:r>
              <a:rPr lang="en-US" sz="3600" cap="small" dirty="0"/>
              <a:t>Database Schema:</a:t>
            </a:r>
            <a:endParaRPr lang="en-US" sz="3200" dirty="0">
              <a:solidFill>
                <a:schemeClr val="accent4">
                  <a:lumMod val="10000"/>
                </a:schemeClr>
              </a:solidFill>
              <a:latin typeface="Calibri Light" panose="020F0302020204030204" pitchFamily="34" charset="0"/>
            </a:endParaRPr>
          </a:p>
        </p:txBody>
      </p:sp>
      <p:pic>
        <p:nvPicPr>
          <p:cNvPr id="27" name="Picture 26" descr="AmazonWebservices_Logo.svg.png"/>
          <p:cNvPicPr>
            <a:picLocks noChangeAspect="1"/>
          </p:cNvPicPr>
          <p:nvPr/>
        </p:nvPicPr>
        <p:blipFill>
          <a:blip r:embed="rId29"/>
          <a:srcRect l="100" t="-721" r="-100" b="721"/>
          <a:stretch>
            <a:fillRect/>
          </a:stretch>
        </p:blipFill>
        <p:spPr>
          <a:xfrm>
            <a:off x="10920654" y="31261343"/>
            <a:ext cx="3344469" cy="1340549"/>
          </a:xfrm>
          <a:prstGeom prst="rect">
            <a:avLst/>
          </a:prstGeom>
        </p:spPr>
      </p:pic>
      <p:pic>
        <p:nvPicPr>
          <p:cNvPr id="28" name="Picture 27" descr="ee_logo_name.gif"/>
          <p:cNvPicPr>
            <a:picLocks noChangeAspect="1"/>
          </p:cNvPicPr>
          <p:nvPr/>
        </p:nvPicPr>
        <p:blipFill>
          <a:blip r:embed="rId30"/>
          <a:stretch>
            <a:fillRect/>
          </a:stretch>
        </p:blipFill>
        <p:spPr>
          <a:xfrm>
            <a:off x="34988255" y="3292084"/>
            <a:ext cx="7324337" cy="945058"/>
          </a:xfrm>
          <a:prstGeom prst="rect">
            <a:avLst/>
          </a:prstGeom>
        </p:spPr>
      </p:pic>
      <p:sp>
        <p:nvSpPr>
          <p:cNvPr id="66" name="Rectangle 65"/>
          <p:cNvSpPr/>
          <p:nvPr/>
        </p:nvSpPr>
        <p:spPr>
          <a:xfrm>
            <a:off x="18361025" y="6565900"/>
            <a:ext cx="11509040" cy="437043"/>
          </a:xfrm>
          <a:prstGeom prst="rect">
            <a:avLst/>
          </a:prstGeom>
        </p:spPr>
        <p:txBody>
          <a:bodyPr wrap="square" numCol="1" anchor="t">
            <a:spAutoFit/>
          </a:bodyPr>
          <a:lstStyle/>
          <a:p>
            <a:pPr algn="just">
              <a:lnSpc>
                <a:spcPct val="80000"/>
              </a:lnSpc>
              <a:spcAft>
                <a:spcPts val="1200"/>
              </a:spcAft>
              <a:buClr>
                <a:schemeClr val="dk1"/>
              </a:buClr>
              <a:buSzPct val="100000"/>
            </a:pPr>
            <a:r>
              <a:rPr lang="en-US" sz="2800" dirty="0">
                <a:solidFill>
                  <a:schemeClr val="accent4">
                    <a:lumMod val="10000"/>
                  </a:schemeClr>
                </a:solidFill>
                <a:latin typeface="Calibri Light" panose="020F0302020204030204" pitchFamily="34" charset="0"/>
              </a:rPr>
              <a:t>Finds route, shows density histogram and closest parking to destination</a:t>
            </a:r>
            <a:endParaRPr lang="en-US" sz="2800" b="1" dirty="0">
              <a:solidFill>
                <a:schemeClr val="accent4">
                  <a:lumMod val="50000"/>
                </a:schemeClr>
              </a:solidFill>
              <a:latin typeface="Calibri Light" panose="020F0302020204030204" pitchFamily="34" charset="0"/>
            </a:endParaRPr>
          </a:p>
        </p:txBody>
      </p:sp>
    </p:spTree>
    <p:extLst>
      <p:ext uri="{BB962C8B-B14F-4D97-AF65-F5344CB8AC3E}">
        <p14:creationId xmlns:p14="http://schemas.microsoft.com/office/powerpoint/2010/main" val="1399137364"/>
      </p:ext>
    </p:extLst>
  </p:cSld>
  <p:clrMapOvr>
    <a:masterClrMapping/>
  </p:clrMapOvr>
</p:sld>
</file>

<file path=ppt/theme/theme1.xml><?xml version="1.0" encoding="utf-8"?>
<a:theme xmlns:a="http://schemas.openxmlformats.org/drawingml/2006/main" name="1_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2003</TotalTime>
  <Words>473</Words>
  <Application>Microsoft Office PowerPoint</Application>
  <PresentationFormat>Custom</PresentationFormat>
  <Paragraphs>43</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1_Custom Design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Jiayu</cp:lastModifiedBy>
  <cp:revision>145</cp:revision>
  <cp:lastPrinted>2016-01-07T22:31:45Z</cp:lastPrinted>
  <dcterms:created xsi:type="dcterms:W3CDTF">2014-10-14T00:51:43Z</dcterms:created>
  <dcterms:modified xsi:type="dcterms:W3CDTF">2016-06-06T05:54:20Z</dcterms:modified>
</cp:coreProperties>
</file>